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6"/>
  </p:notesMasterIdLst>
  <p:sldIdLst>
    <p:sldId id="318" r:id="rId2"/>
    <p:sldId id="259" r:id="rId3"/>
    <p:sldId id="313" r:id="rId4"/>
    <p:sldId id="319" r:id="rId5"/>
    <p:sldId id="333" r:id="rId6"/>
    <p:sldId id="308" r:id="rId7"/>
    <p:sldId id="261" r:id="rId8"/>
    <p:sldId id="265" r:id="rId9"/>
    <p:sldId id="309" r:id="rId10"/>
    <p:sldId id="325" r:id="rId11"/>
    <p:sldId id="283" r:id="rId12"/>
    <p:sldId id="322" r:id="rId13"/>
    <p:sldId id="323" r:id="rId14"/>
    <p:sldId id="324" r:id="rId15"/>
    <p:sldId id="280" r:id="rId16"/>
    <p:sldId id="321" r:id="rId17"/>
    <p:sldId id="310" r:id="rId18"/>
    <p:sldId id="263" r:id="rId19"/>
    <p:sldId id="326" r:id="rId20"/>
    <p:sldId id="352" r:id="rId21"/>
    <p:sldId id="327" r:id="rId22"/>
    <p:sldId id="312" r:id="rId23"/>
    <p:sldId id="328" r:id="rId24"/>
    <p:sldId id="329" r:id="rId25"/>
    <p:sldId id="311" r:id="rId26"/>
    <p:sldId id="332" r:id="rId27"/>
    <p:sldId id="293" r:id="rId28"/>
    <p:sldId id="274" r:id="rId29"/>
    <p:sldId id="306" r:id="rId30"/>
    <p:sldId id="272" r:id="rId31"/>
    <p:sldId id="282" r:id="rId32"/>
    <p:sldId id="273" r:id="rId33"/>
    <p:sldId id="267" r:id="rId34"/>
    <p:sldId id="270" r:id="rId35"/>
    <p:sldId id="334" r:id="rId36"/>
    <p:sldId id="335" r:id="rId37"/>
    <p:sldId id="336" r:id="rId38"/>
    <p:sldId id="275" r:id="rId39"/>
    <p:sldId id="276" r:id="rId40"/>
    <p:sldId id="277" r:id="rId41"/>
    <p:sldId id="337" r:id="rId42"/>
    <p:sldId id="338" r:id="rId43"/>
    <p:sldId id="278" r:id="rId44"/>
    <p:sldId id="339" r:id="rId45"/>
    <p:sldId id="271" r:id="rId46"/>
    <p:sldId id="281" r:id="rId47"/>
    <p:sldId id="314" r:id="rId48"/>
    <p:sldId id="341" r:id="rId49"/>
    <p:sldId id="340" r:id="rId50"/>
    <p:sldId id="342" r:id="rId51"/>
    <p:sldId id="269" r:id="rId52"/>
    <p:sldId id="343" r:id="rId53"/>
    <p:sldId id="344" r:id="rId54"/>
    <p:sldId id="350" r:id="rId55"/>
    <p:sldId id="315" r:id="rId56"/>
    <p:sldId id="345" r:id="rId57"/>
    <p:sldId id="346" r:id="rId58"/>
    <p:sldId id="348" r:id="rId59"/>
    <p:sldId id="349" r:id="rId60"/>
    <p:sldId id="316" r:id="rId61"/>
    <p:sldId id="351" r:id="rId62"/>
    <p:sldId id="354" r:id="rId63"/>
    <p:sldId id="317" r:id="rId64"/>
    <p:sldId id="353" r:id="rId65"/>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10"/>
    <p:restoredTop sz="94583"/>
  </p:normalViewPr>
  <p:slideViewPr>
    <p:cSldViewPr snapToGrid="0" snapToObjects="1">
      <p:cViewPr varScale="1">
        <p:scale>
          <a:sx n="97" d="100"/>
          <a:sy n="97" d="100"/>
        </p:scale>
        <p:origin x="1152" y="192"/>
      </p:cViewPr>
      <p:guideLst/>
    </p:cSldViewPr>
  </p:slideViewPr>
  <p:notesTextViewPr>
    <p:cViewPr>
      <p:scale>
        <a:sx n="1" d="1"/>
        <a:sy n="1" d="1"/>
      </p:scale>
      <p:origin x="0" y="0"/>
    </p:cViewPr>
  </p:notesTextViewPr>
  <p:sorterViewPr>
    <p:cViewPr>
      <p:scale>
        <a:sx n="97" d="100"/>
        <a:sy n="97"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283C3-12D5-DE4B-9445-FDB57A357B0B}" type="datetimeFigureOut">
              <a:rPr lang="en-US" smtClean="0"/>
              <a:t>8/15/18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D88FE-11FC-C848-A616-4C775D344556}" type="slidenum">
              <a:rPr lang="en-US" smtClean="0"/>
              <a:t>‹#›</a:t>
            </a:fld>
            <a:endParaRPr lang="en-US"/>
          </a:p>
        </p:txBody>
      </p:sp>
    </p:spTree>
    <p:extLst>
      <p:ext uri="{BB962C8B-B14F-4D97-AF65-F5344CB8AC3E}">
        <p14:creationId xmlns:p14="http://schemas.microsoft.com/office/powerpoint/2010/main" val="389398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NRP Continental</a:t>
            </a:r>
            <a:r>
              <a:rPr lang="en-US" baseline="0" dirty="0"/>
              <a:t> groundwater model</a:t>
            </a:r>
            <a:r>
              <a:rPr lang="en-US" dirty="0"/>
              <a:t> – 65 models, single</a:t>
            </a:r>
            <a:r>
              <a:rPr lang="en-US" baseline="0" dirty="0"/>
              <a:t> layer, 300 m resolution, </a:t>
            </a:r>
            <a:endParaRPr lang="en-US" dirty="0"/>
          </a:p>
          <a:p>
            <a:endParaRPr lang="en-US" dirty="0"/>
          </a:p>
          <a:p>
            <a:r>
              <a:rPr lang="en-US" dirty="0"/>
              <a:t>Unique at USGS compared to consultants</a:t>
            </a:r>
            <a:r>
              <a:rPr lang="en-US" baseline="0" dirty="0"/>
              <a:t> and other </a:t>
            </a:r>
            <a:r>
              <a:rPr lang="en-US" baseline="0" dirty="0" err="1"/>
              <a:t>govt</a:t>
            </a:r>
            <a:r>
              <a:rPr lang="en-US" baseline="0" dirty="0"/>
              <a:t> agencies in that we work over many different scales.</a:t>
            </a:r>
            <a:endParaRPr lang="en-US" dirty="0"/>
          </a:p>
        </p:txBody>
      </p:sp>
    </p:spTree>
    <p:extLst>
      <p:ext uri="{BB962C8B-B14F-4D97-AF65-F5344CB8AC3E}">
        <p14:creationId xmlns:p14="http://schemas.microsoft.com/office/powerpoint/2010/main" val="330679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869A53-605A-B54A-BFF5-24A33751F9BE}"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2226390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69A53-605A-B54A-BFF5-24A33751F9BE}"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1913863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69A53-605A-B54A-BFF5-24A33751F9BE}"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1085274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869A53-605A-B54A-BFF5-24A33751F9BE}"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422777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869A53-605A-B54A-BFF5-24A33751F9BE}" type="datetimeFigureOut">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276182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869A53-605A-B54A-BFF5-24A33751F9BE}"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161947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869A53-605A-B54A-BFF5-24A33751F9BE}" type="datetimeFigureOut">
              <a:rPr lang="en-US" smtClean="0"/>
              <a:t>8/15/18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290620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869A53-605A-B54A-BFF5-24A33751F9BE}" type="datetimeFigureOut">
              <a:rPr lang="en-US" smtClean="0"/>
              <a:t>8/15/18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120395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9A53-605A-B54A-BFF5-24A33751F9BE}" type="datetimeFigureOut">
              <a:rPr lang="en-US" smtClean="0"/>
              <a:t>8/15/18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489732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869A53-605A-B54A-BFF5-24A33751F9BE}"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3662196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869A53-605A-B54A-BFF5-24A33751F9BE}" type="datetimeFigureOut">
              <a:rPr lang="en-US" smtClean="0"/>
              <a:t>8/15/18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0BBC4E-15B0-A14B-B15B-97400163AA81}" type="slidenum">
              <a:rPr lang="en-US" smtClean="0"/>
              <a:t>‹#›</a:t>
            </a:fld>
            <a:endParaRPr lang="en-US"/>
          </a:p>
        </p:txBody>
      </p:sp>
    </p:spTree>
    <p:extLst>
      <p:ext uri="{BB962C8B-B14F-4D97-AF65-F5344CB8AC3E}">
        <p14:creationId xmlns:p14="http://schemas.microsoft.com/office/powerpoint/2010/main" val="187568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69A53-605A-B54A-BFF5-24A33751F9BE}" type="datetimeFigureOut">
              <a:rPr lang="en-US" smtClean="0"/>
              <a:t>8/15/18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BC4E-15B0-A14B-B15B-97400163AA81}" type="slidenum">
              <a:rPr lang="en-US" smtClean="0"/>
              <a:t>‹#›</a:t>
            </a:fld>
            <a:endParaRPr lang="en-US"/>
          </a:p>
        </p:txBody>
      </p:sp>
    </p:spTree>
    <p:extLst>
      <p:ext uri="{BB962C8B-B14F-4D97-AF65-F5344CB8AC3E}">
        <p14:creationId xmlns:p14="http://schemas.microsoft.com/office/powerpoint/2010/main" val="1155801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C68D-D7D2-7F4A-8708-EA9A9834415E}"/>
              </a:ext>
            </a:extLst>
          </p:cNvPr>
          <p:cNvSpPr>
            <a:spLocks noGrp="1"/>
          </p:cNvSpPr>
          <p:nvPr>
            <p:ph type="ctrTitle"/>
          </p:nvPr>
        </p:nvSpPr>
        <p:spPr/>
        <p:txBody>
          <a:bodyPr>
            <a:normAutofit/>
          </a:bodyPr>
          <a:lstStyle/>
          <a:p>
            <a:r>
              <a:rPr lang="en-US" dirty="0"/>
              <a:t>The Modeling Process</a:t>
            </a:r>
          </a:p>
        </p:txBody>
      </p:sp>
      <p:sp>
        <p:nvSpPr>
          <p:cNvPr id="3" name="Subtitle 2">
            <a:extLst>
              <a:ext uri="{FF2B5EF4-FFF2-40B4-BE49-F238E27FC236}">
                <a16:creationId xmlns:a16="http://schemas.microsoft.com/office/drawing/2014/main" id="{95A0310A-681D-484B-B864-78DAA6AF3D69}"/>
              </a:ext>
            </a:extLst>
          </p:cNvPr>
          <p:cNvSpPr>
            <a:spLocks noGrp="1"/>
          </p:cNvSpPr>
          <p:nvPr>
            <p:ph type="subTitle" idx="1"/>
          </p:nvPr>
        </p:nvSpPr>
        <p:spPr/>
        <p:txBody>
          <a:bodyPr>
            <a:normAutofit lnSpcReduction="10000"/>
          </a:bodyPr>
          <a:lstStyle/>
          <a:p>
            <a:r>
              <a:rPr lang="en-US" dirty="0"/>
              <a:t>Groundwater Flow and Solute Transport Modeling</a:t>
            </a:r>
          </a:p>
          <a:p>
            <a:r>
              <a:rPr lang="en-US" dirty="0"/>
              <a:t>August 20-23, 2018</a:t>
            </a:r>
          </a:p>
          <a:p>
            <a:r>
              <a:rPr lang="en-US" dirty="0"/>
              <a:t>Port Hueneme, California</a:t>
            </a:r>
          </a:p>
          <a:p>
            <a:r>
              <a:rPr lang="en-US" dirty="0"/>
              <a:t>Langevin, Hughes, </a:t>
            </a:r>
            <a:r>
              <a:rPr lang="en-US" dirty="0" err="1"/>
              <a:t>Paulinski</a:t>
            </a:r>
            <a:endParaRPr lang="en-US" dirty="0"/>
          </a:p>
        </p:txBody>
      </p:sp>
    </p:spTree>
    <p:extLst>
      <p:ext uri="{BB962C8B-B14F-4D97-AF65-F5344CB8AC3E}">
        <p14:creationId xmlns:p14="http://schemas.microsoft.com/office/powerpoint/2010/main" val="2446721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FDBB-EE00-7C44-A963-4EEDE2F0E047}"/>
              </a:ext>
            </a:extLst>
          </p:cNvPr>
          <p:cNvSpPr>
            <a:spLocks noGrp="1"/>
          </p:cNvSpPr>
          <p:nvPr>
            <p:ph type="title"/>
          </p:nvPr>
        </p:nvSpPr>
        <p:spPr/>
        <p:txBody>
          <a:bodyPr/>
          <a:lstStyle/>
          <a:p>
            <a:r>
              <a:rPr lang="en-US" dirty="0"/>
              <a:t>Conceptual Model</a:t>
            </a:r>
          </a:p>
        </p:txBody>
      </p:sp>
      <p:sp>
        <p:nvSpPr>
          <p:cNvPr id="3" name="Content Placeholder 2">
            <a:extLst>
              <a:ext uri="{FF2B5EF4-FFF2-40B4-BE49-F238E27FC236}">
                <a16:creationId xmlns:a16="http://schemas.microsoft.com/office/drawing/2014/main" id="{DAE4C05A-E41D-4448-AD23-4F7A47CB1A4C}"/>
              </a:ext>
            </a:extLst>
          </p:cNvPr>
          <p:cNvSpPr>
            <a:spLocks noGrp="1"/>
          </p:cNvSpPr>
          <p:nvPr>
            <p:ph idx="1"/>
          </p:nvPr>
        </p:nvSpPr>
        <p:spPr/>
        <p:txBody>
          <a:bodyPr/>
          <a:lstStyle/>
          <a:p>
            <a:r>
              <a:rPr lang="en-US" dirty="0"/>
              <a:t>A synthesis of what is known about the area</a:t>
            </a:r>
          </a:p>
          <a:p>
            <a:endParaRPr lang="en-US" dirty="0"/>
          </a:p>
          <a:p>
            <a:r>
              <a:rPr lang="en-US" dirty="0"/>
              <a:t>“A conceptual groundwater flow model is a simplification of a real-world problem such that (1) it captures the essential features of the real-world problem and (2) it can be described mathematically.”  -</a:t>
            </a:r>
            <a:r>
              <a:rPr lang="en-US" dirty="0" err="1"/>
              <a:t>Haitjema</a:t>
            </a:r>
            <a:r>
              <a:rPr lang="en-US" dirty="0"/>
              <a:t>, 1995</a:t>
            </a:r>
          </a:p>
        </p:txBody>
      </p:sp>
    </p:spTree>
    <p:extLst>
      <p:ext uri="{BB962C8B-B14F-4D97-AF65-F5344CB8AC3E}">
        <p14:creationId xmlns:p14="http://schemas.microsoft.com/office/powerpoint/2010/main" val="33543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E51E-BCB2-F647-8FF7-38CA0B9B6E7E}"/>
              </a:ext>
            </a:extLst>
          </p:cNvPr>
          <p:cNvSpPr>
            <a:spLocks noGrp="1"/>
          </p:cNvSpPr>
          <p:nvPr>
            <p:ph type="title"/>
          </p:nvPr>
        </p:nvSpPr>
        <p:spPr/>
        <p:txBody>
          <a:bodyPr/>
          <a:lstStyle/>
          <a:p>
            <a:r>
              <a:rPr lang="en-US" dirty="0"/>
              <a:t>Biscayne Aquifer</a:t>
            </a:r>
          </a:p>
        </p:txBody>
      </p:sp>
      <p:pic>
        <p:nvPicPr>
          <p:cNvPr id="3" name="Picture 2">
            <a:extLst>
              <a:ext uri="{FF2B5EF4-FFF2-40B4-BE49-F238E27FC236}">
                <a16:creationId xmlns:a16="http://schemas.microsoft.com/office/drawing/2014/main" id="{B88F18DE-A27F-8344-9DC1-CFDB9F3BCC06}"/>
              </a:ext>
            </a:extLst>
          </p:cNvPr>
          <p:cNvPicPr>
            <a:picLocks noChangeAspect="1"/>
          </p:cNvPicPr>
          <p:nvPr/>
        </p:nvPicPr>
        <p:blipFill>
          <a:blip r:embed="rId2"/>
          <a:stretch>
            <a:fillRect/>
          </a:stretch>
        </p:blipFill>
        <p:spPr>
          <a:xfrm>
            <a:off x="1449263" y="1828000"/>
            <a:ext cx="6245475" cy="4239227"/>
          </a:xfrm>
          <a:prstGeom prst="rect">
            <a:avLst/>
          </a:prstGeom>
        </p:spPr>
      </p:pic>
    </p:spTree>
    <p:extLst>
      <p:ext uri="{BB962C8B-B14F-4D97-AF65-F5344CB8AC3E}">
        <p14:creationId xmlns:p14="http://schemas.microsoft.com/office/powerpoint/2010/main" val="3927947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18C99103-824A-394E-8A9F-2E528DA96B65}"/>
              </a:ext>
            </a:extLst>
          </p:cNvPr>
          <p:cNvSpPr>
            <a:spLocks noChangeArrowheads="1"/>
          </p:cNvSpPr>
          <p:nvPr/>
        </p:nvSpPr>
        <p:spPr bwMode="auto">
          <a:xfrm>
            <a:off x="990600" y="5991225"/>
            <a:ext cx="7315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2.1 </a:t>
            </a:r>
            <a:r>
              <a:rPr lang="en-US" altLang="en-US" sz="1200">
                <a:ea typeface="Calibri" panose="020F0502020204030204" pitchFamily="34" charset="0"/>
                <a:cs typeface="Arial" panose="020B0604020202020204" pitchFamily="34" charset="0"/>
              </a:rPr>
              <a:t>Generic conceptual model of a large riverine valley with terraces </a:t>
            </a:r>
            <a:r>
              <a:rPr lang="en-US" altLang="en-US" sz="1200" i="1">
                <a:ea typeface="Calibri" panose="020F0502020204030204" pitchFamily="34" charset="0"/>
                <a:cs typeface="Arial" panose="020B0604020202020204" pitchFamily="34" charset="0"/>
              </a:rPr>
              <a:t>(Winter et al., 1998).</a:t>
            </a:r>
          </a:p>
        </p:txBody>
      </p:sp>
      <p:pic>
        <p:nvPicPr>
          <p:cNvPr id="4099" name="Picture 1">
            <a:extLst>
              <a:ext uri="{FF2B5EF4-FFF2-40B4-BE49-F238E27FC236}">
                <a16:creationId xmlns:a16="http://schemas.microsoft.com/office/drawing/2014/main" id="{63BDF88C-163C-D44F-A663-543684AF52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714500"/>
            <a:ext cx="80232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Footer Placeholder 1">
            <a:extLst>
              <a:ext uri="{FF2B5EF4-FFF2-40B4-BE49-F238E27FC236}">
                <a16:creationId xmlns:a16="http://schemas.microsoft.com/office/drawing/2014/main" id="{EEBF94F8-B58E-084D-8D3C-045BAE8823B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6B0F7AA2-D9C0-EA4C-8AA1-D3CCDF87DB5E}"/>
              </a:ext>
            </a:extLst>
          </p:cNvPr>
          <p:cNvPicPr>
            <a:picLocks noChangeAspect="1"/>
          </p:cNvPicPr>
          <p:nvPr/>
        </p:nvPicPr>
        <p:blipFill rotWithShape="1">
          <a:blip r:embed="rId3"/>
          <a:srcRect l="52434"/>
          <a:stretch/>
        </p:blipFill>
        <p:spPr>
          <a:xfrm>
            <a:off x="7920799" y="229533"/>
            <a:ext cx="1032835" cy="1527643"/>
          </a:xfrm>
          <a:prstGeom prst="rect">
            <a:avLst/>
          </a:prstGeom>
        </p:spPr>
      </p:pic>
    </p:spTree>
    <p:extLst>
      <p:ext uri="{BB962C8B-B14F-4D97-AF65-F5344CB8AC3E}">
        <p14:creationId xmlns:p14="http://schemas.microsoft.com/office/powerpoint/2010/main" val="3375964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a:extLst>
              <a:ext uri="{FF2B5EF4-FFF2-40B4-BE49-F238E27FC236}">
                <a16:creationId xmlns:a16="http://schemas.microsoft.com/office/drawing/2014/main" id="{A1662A8F-922F-E04E-9E60-5F67165C6DF3}"/>
              </a:ext>
            </a:extLst>
          </p:cNvPr>
          <p:cNvSpPr>
            <a:spLocks noChangeArrowheads="1"/>
          </p:cNvSpPr>
          <p:nvPr/>
        </p:nvSpPr>
        <p:spPr bwMode="auto">
          <a:xfrm>
            <a:off x="990600" y="589915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t>Figure 2.6 </a:t>
            </a:r>
            <a:r>
              <a:rPr lang="en-US" altLang="en-US" sz="1200"/>
              <a:t>Generic conceptual models of aquitards showing: (a) timescales for flow through aquitards</a:t>
            </a:r>
          </a:p>
          <a:p>
            <a:pPr>
              <a:spcBef>
                <a:spcPct val="0"/>
              </a:spcBef>
              <a:buFontTx/>
              <a:buNone/>
            </a:pPr>
            <a:r>
              <a:rPr lang="da-DK" altLang="en-US" sz="1200" i="1"/>
              <a:t>(Winter et al., 1998)</a:t>
            </a:r>
            <a:r>
              <a:rPr lang="da-DK" altLang="en-US" sz="1200"/>
              <a:t>; (b)</a:t>
            </a:r>
            <a:r>
              <a:rPr lang="da-DK" altLang="en-US" sz="1200" i="1"/>
              <a:t> </a:t>
            </a:r>
            <a:r>
              <a:rPr lang="da-DK" altLang="en-US" sz="1200"/>
              <a:t>discontinuous beds</a:t>
            </a:r>
            <a:r>
              <a:rPr lang="da-DK" altLang="en-US" sz="1200" i="1"/>
              <a:t> (Alley et al., 1999).</a:t>
            </a:r>
            <a:endParaRPr lang="en-US" altLang="en-US" sz="1200" i="1">
              <a:ea typeface="Calibri" panose="020F0502020204030204" pitchFamily="34" charset="0"/>
              <a:cs typeface="Arial" panose="020B0604020202020204" pitchFamily="34" charset="0"/>
            </a:endParaRPr>
          </a:p>
        </p:txBody>
      </p:sp>
      <p:pic>
        <p:nvPicPr>
          <p:cNvPr id="11267" name="Picture 1">
            <a:extLst>
              <a:ext uri="{FF2B5EF4-FFF2-40B4-BE49-F238E27FC236}">
                <a16:creationId xmlns:a16="http://schemas.microsoft.com/office/drawing/2014/main" id="{C266199C-E31F-244E-BC72-84E3E12BD4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152400"/>
            <a:ext cx="4038600"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Footer Placeholder 1">
            <a:extLst>
              <a:ext uri="{FF2B5EF4-FFF2-40B4-BE49-F238E27FC236}">
                <a16:creationId xmlns:a16="http://schemas.microsoft.com/office/drawing/2014/main" id="{D348AA3D-B734-DD4B-9166-07812D5234B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6E9A9D85-7C9F-0E43-816E-A9C81B0BF068}"/>
              </a:ext>
            </a:extLst>
          </p:cNvPr>
          <p:cNvPicPr>
            <a:picLocks noChangeAspect="1"/>
          </p:cNvPicPr>
          <p:nvPr/>
        </p:nvPicPr>
        <p:blipFill rotWithShape="1">
          <a:blip r:embed="rId3"/>
          <a:srcRect l="52434"/>
          <a:stretch/>
        </p:blipFill>
        <p:spPr>
          <a:xfrm>
            <a:off x="7920799" y="229533"/>
            <a:ext cx="1032835" cy="1527643"/>
          </a:xfrm>
          <a:prstGeom prst="rect">
            <a:avLst/>
          </a:prstGeom>
        </p:spPr>
      </p:pic>
    </p:spTree>
    <p:extLst>
      <p:ext uri="{BB962C8B-B14F-4D97-AF65-F5344CB8AC3E}">
        <p14:creationId xmlns:p14="http://schemas.microsoft.com/office/powerpoint/2010/main" val="215701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a:extLst>
              <a:ext uri="{FF2B5EF4-FFF2-40B4-BE49-F238E27FC236}">
                <a16:creationId xmlns:a16="http://schemas.microsoft.com/office/drawing/2014/main" id="{EC9E730E-986F-EE4E-AFA7-A09ADB3D6316}"/>
              </a:ext>
            </a:extLst>
          </p:cNvPr>
          <p:cNvSpPr>
            <a:spLocks noChangeArrowheads="1"/>
          </p:cNvSpPr>
          <p:nvPr/>
        </p:nvSpPr>
        <p:spPr bwMode="auto">
          <a:xfrm>
            <a:off x="990600" y="5638800"/>
            <a:ext cx="7315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t>Figure 2.9 Cont'd. </a:t>
            </a:r>
            <a:r>
              <a:rPr lang="en-US" altLang="en-US" sz="1200"/>
              <a:t>(b) Hydrostratigraphic units for the upper groundwater flow system at the Dover</a:t>
            </a:r>
          </a:p>
          <a:p>
            <a:pPr>
              <a:spcBef>
                <a:spcPct val="0"/>
              </a:spcBef>
              <a:buFontTx/>
              <a:buNone/>
            </a:pPr>
            <a:r>
              <a:rPr lang="en-US" altLang="en-US" sz="1200"/>
              <a:t>Air Force Base, Delaware, USA, with estimates of hydraulic conductivity. Note that the confining bed</a:t>
            </a:r>
          </a:p>
          <a:p>
            <a:pPr>
              <a:spcBef>
                <a:spcPct val="0"/>
              </a:spcBef>
              <a:buFontTx/>
              <a:buNone/>
            </a:pPr>
            <a:r>
              <a:rPr lang="en-US" altLang="en-US" sz="1200"/>
              <a:t>(upper Calvert Formation) is discontinuous </a:t>
            </a:r>
            <a:r>
              <a:rPr lang="en-US" altLang="en-US" sz="1200" i="1"/>
              <a:t>(Hinaman and Tenbus, 2000).</a:t>
            </a:r>
            <a:endParaRPr lang="en-US" altLang="en-US" sz="1200" i="1">
              <a:ea typeface="Calibri" panose="020F0502020204030204" pitchFamily="34" charset="0"/>
              <a:cs typeface="Arial" panose="020B0604020202020204" pitchFamily="34" charset="0"/>
            </a:endParaRPr>
          </a:p>
        </p:txBody>
      </p:sp>
      <p:pic>
        <p:nvPicPr>
          <p:cNvPr id="15363" name="Picture 1">
            <a:extLst>
              <a:ext uri="{FF2B5EF4-FFF2-40B4-BE49-F238E27FC236}">
                <a16:creationId xmlns:a16="http://schemas.microsoft.com/office/drawing/2014/main" id="{48C06E6B-74BA-7F48-90FE-F099EACA48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2438" y="304800"/>
            <a:ext cx="569912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Footer Placeholder 1">
            <a:extLst>
              <a:ext uri="{FF2B5EF4-FFF2-40B4-BE49-F238E27FC236}">
                <a16:creationId xmlns:a16="http://schemas.microsoft.com/office/drawing/2014/main" id="{8C43F0F5-41D0-A349-946A-5AC6C7A2C68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1C94F650-4C09-6246-AB2B-9EC33E42997C}"/>
              </a:ext>
            </a:extLst>
          </p:cNvPr>
          <p:cNvPicPr>
            <a:picLocks noChangeAspect="1"/>
          </p:cNvPicPr>
          <p:nvPr/>
        </p:nvPicPr>
        <p:blipFill rotWithShape="1">
          <a:blip r:embed="rId3"/>
          <a:srcRect l="52434"/>
          <a:stretch/>
        </p:blipFill>
        <p:spPr>
          <a:xfrm>
            <a:off x="7920799" y="229533"/>
            <a:ext cx="1032835" cy="1527643"/>
          </a:xfrm>
          <a:prstGeom prst="rect">
            <a:avLst/>
          </a:prstGeom>
        </p:spPr>
      </p:pic>
    </p:spTree>
    <p:extLst>
      <p:ext uri="{BB962C8B-B14F-4D97-AF65-F5344CB8AC3E}">
        <p14:creationId xmlns:p14="http://schemas.microsoft.com/office/powerpoint/2010/main" val="233000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F01B-3920-DD40-BA8D-5B603B5BFD83}"/>
              </a:ext>
            </a:extLst>
          </p:cNvPr>
          <p:cNvSpPr>
            <a:spLocks noGrp="1"/>
          </p:cNvSpPr>
          <p:nvPr>
            <p:ph type="title"/>
          </p:nvPr>
        </p:nvSpPr>
        <p:spPr/>
        <p:txBody>
          <a:bodyPr/>
          <a:lstStyle/>
          <a:p>
            <a:r>
              <a:rPr lang="en-US" dirty="0"/>
              <a:t>Conceptual Model</a:t>
            </a:r>
          </a:p>
        </p:txBody>
      </p:sp>
      <p:pic>
        <p:nvPicPr>
          <p:cNvPr id="3" name="Picture 2">
            <a:extLst>
              <a:ext uri="{FF2B5EF4-FFF2-40B4-BE49-F238E27FC236}">
                <a16:creationId xmlns:a16="http://schemas.microsoft.com/office/drawing/2014/main" id="{4C42EF82-64B6-0641-9EF8-A833690B5313}"/>
              </a:ext>
            </a:extLst>
          </p:cNvPr>
          <p:cNvPicPr>
            <a:picLocks noChangeAspect="1"/>
          </p:cNvPicPr>
          <p:nvPr/>
        </p:nvPicPr>
        <p:blipFill>
          <a:blip r:embed="rId2"/>
          <a:stretch>
            <a:fillRect/>
          </a:stretch>
        </p:blipFill>
        <p:spPr>
          <a:xfrm>
            <a:off x="628650" y="1810130"/>
            <a:ext cx="3749887" cy="2003756"/>
          </a:xfrm>
          <a:prstGeom prst="rect">
            <a:avLst/>
          </a:prstGeom>
        </p:spPr>
      </p:pic>
      <p:pic>
        <p:nvPicPr>
          <p:cNvPr id="4" name="Picture 3">
            <a:extLst>
              <a:ext uri="{FF2B5EF4-FFF2-40B4-BE49-F238E27FC236}">
                <a16:creationId xmlns:a16="http://schemas.microsoft.com/office/drawing/2014/main" id="{D5485C00-9FAD-FD4C-9A03-0E45E008309C}"/>
              </a:ext>
            </a:extLst>
          </p:cNvPr>
          <p:cNvPicPr>
            <a:picLocks noChangeAspect="1"/>
          </p:cNvPicPr>
          <p:nvPr/>
        </p:nvPicPr>
        <p:blipFill>
          <a:blip r:embed="rId3"/>
          <a:stretch>
            <a:fillRect/>
          </a:stretch>
        </p:blipFill>
        <p:spPr>
          <a:xfrm>
            <a:off x="5197169" y="1929547"/>
            <a:ext cx="3673554" cy="1984674"/>
          </a:xfrm>
          <a:prstGeom prst="rect">
            <a:avLst/>
          </a:prstGeom>
        </p:spPr>
      </p:pic>
      <p:pic>
        <p:nvPicPr>
          <p:cNvPr id="5" name="Picture 4">
            <a:extLst>
              <a:ext uri="{FF2B5EF4-FFF2-40B4-BE49-F238E27FC236}">
                <a16:creationId xmlns:a16="http://schemas.microsoft.com/office/drawing/2014/main" id="{63926CA1-07E0-2E41-AC5D-8679AAEA5508}"/>
              </a:ext>
            </a:extLst>
          </p:cNvPr>
          <p:cNvPicPr>
            <a:picLocks noChangeAspect="1"/>
          </p:cNvPicPr>
          <p:nvPr/>
        </p:nvPicPr>
        <p:blipFill>
          <a:blip r:embed="rId4"/>
          <a:stretch>
            <a:fillRect/>
          </a:stretch>
        </p:blipFill>
        <p:spPr>
          <a:xfrm>
            <a:off x="2503593" y="4052744"/>
            <a:ext cx="3845305" cy="2185049"/>
          </a:xfrm>
          <a:prstGeom prst="rect">
            <a:avLst/>
          </a:prstGeom>
        </p:spPr>
      </p:pic>
    </p:spTree>
    <p:extLst>
      <p:ext uri="{BB962C8B-B14F-4D97-AF65-F5344CB8AC3E}">
        <p14:creationId xmlns:p14="http://schemas.microsoft.com/office/powerpoint/2010/main" val="371219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1">
            <a:extLst>
              <a:ext uri="{FF2B5EF4-FFF2-40B4-BE49-F238E27FC236}">
                <a16:creationId xmlns:a16="http://schemas.microsoft.com/office/drawing/2014/main" id="{3E6AA8FE-E78C-4148-8F18-69CB81D3BE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71130"/>
            <a:ext cx="70104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Footer Placeholder 1">
            <a:extLst>
              <a:ext uri="{FF2B5EF4-FFF2-40B4-BE49-F238E27FC236}">
                <a16:creationId xmlns:a16="http://schemas.microsoft.com/office/drawing/2014/main" id="{26C969C5-F673-CC4B-BF5A-BDDE304F575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3CD971CA-91A6-F34A-84FC-25575C3F5138}"/>
              </a:ext>
            </a:extLst>
          </p:cNvPr>
          <p:cNvPicPr>
            <a:picLocks noChangeAspect="1"/>
          </p:cNvPicPr>
          <p:nvPr/>
        </p:nvPicPr>
        <p:blipFill rotWithShape="1">
          <a:blip r:embed="rId3"/>
          <a:srcRect l="52434"/>
          <a:stretch/>
        </p:blipFill>
        <p:spPr>
          <a:xfrm>
            <a:off x="7714695" y="193418"/>
            <a:ext cx="1249730" cy="1848448"/>
          </a:xfrm>
          <a:prstGeom prst="rect">
            <a:avLst/>
          </a:prstGeom>
        </p:spPr>
      </p:pic>
    </p:spTree>
    <p:extLst>
      <p:ext uri="{BB962C8B-B14F-4D97-AF65-F5344CB8AC3E}">
        <p14:creationId xmlns:p14="http://schemas.microsoft.com/office/powerpoint/2010/main" val="156069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3. Mathematical Model</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5980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02C6-BE11-8E42-ACD8-614A56447A26}"/>
              </a:ext>
            </a:extLst>
          </p:cNvPr>
          <p:cNvSpPr>
            <a:spLocks noGrp="1"/>
          </p:cNvSpPr>
          <p:nvPr>
            <p:ph type="title"/>
          </p:nvPr>
        </p:nvSpPr>
        <p:spPr/>
        <p:txBody>
          <a:bodyPr/>
          <a:lstStyle/>
          <a:p>
            <a:r>
              <a:rPr lang="en-US" dirty="0"/>
              <a:t>Mathematical Model</a:t>
            </a:r>
          </a:p>
        </p:txBody>
      </p:sp>
      <p:pic>
        <p:nvPicPr>
          <p:cNvPr id="4" name="Picture 1">
            <a:extLst>
              <a:ext uri="{FF2B5EF4-FFF2-40B4-BE49-F238E27FC236}">
                <a16:creationId xmlns:a16="http://schemas.microsoft.com/office/drawing/2014/main" id="{016CD2ED-3BA6-3548-8229-2466010EE0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403" y="1787601"/>
            <a:ext cx="3377051" cy="275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15314C6-23B5-934E-8B96-75D46218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179139"/>
            <a:ext cx="3443685" cy="1864968"/>
          </a:xfrm>
          <a:prstGeom prst="rect">
            <a:avLst/>
          </a:prstGeom>
        </p:spPr>
      </p:pic>
      <p:pic>
        <p:nvPicPr>
          <p:cNvPr id="6" name="Picture 5">
            <a:extLst>
              <a:ext uri="{FF2B5EF4-FFF2-40B4-BE49-F238E27FC236}">
                <a16:creationId xmlns:a16="http://schemas.microsoft.com/office/drawing/2014/main" id="{2E24FF21-9898-034F-89E7-CCBC5CA84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638" y="4634651"/>
            <a:ext cx="6870024" cy="1399158"/>
          </a:xfrm>
          <a:prstGeom prst="rect">
            <a:avLst/>
          </a:prstGeom>
        </p:spPr>
      </p:pic>
    </p:spTree>
    <p:extLst>
      <p:ext uri="{BB962C8B-B14F-4D97-AF65-F5344CB8AC3E}">
        <p14:creationId xmlns:p14="http://schemas.microsoft.com/office/powerpoint/2010/main" val="3099723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02C6-BE11-8E42-ACD8-614A56447A26}"/>
              </a:ext>
            </a:extLst>
          </p:cNvPr>
          <p:cNvSpPr>
            <a:spLocks noGrp="1"/>
          </p:cNvSpPr>
          <p:nvPr>
            <p:ph type="title"/>
          </p:nvPr>
        </p:nvSpPr>
        <p:spPr/>
        <p:txBody>
          <a:bodyPr/>
          <a:lstStyle/>
          <a:p>
            <a:r>
              <a:rPr lang="en-US" dirty="0"/>
              <a:t>Solving the Mathematical Model</a:t>
            </a:r>
          </a:p>
        </p:txBody>
      </p:sp>
      <p:sp>
        <p:nvSpPr>
          <p:cNvPr id="3" name="Content Placeholder 2">
            <a:extLst>
              <a:ext uri="{FF2B5EF4-FFF2-40B4-BE49-F238E27FC236}">
                <a16:creationId xmlns:a16="http://schemas.microsoft.com/office/drawing/2014/main" id="{EF518015-BE9B-AC43-9F77-E579E9D8AC23}"/>
              </a:ext>
            </a:extLst>
          </p:cNvPr>
          <p:cNvSpPr>
            <a:spLocks noGrp="1"/>
          </p:cNvSpPr>
          <p:nvPr>
            <p:ph idx="1"/>
          </p:nvPr>
        </p:nvSpPr>
        <p:spPr/>
        <p:txBody>
          <a:bodyPr/>
          <a:lstStyle/>
          <a:p>
            <a:r>
              <a:rPr lang="en-US" dirty="0"/>
              <a:t>Partial differential equations</a:t>
            </a:r>
          </a:p>
          <a:p>
            <a:r>
              <a:rPr lang="en-US" dirty="0"/>
              <a:t>Initial conditions</a:t>
            </a:r>
          </a:p>
          <a:p>
            <a:r>
              <a:rPr lang="en-US" dirty="0"/>
              <a:t>Boundary conditions</a:t>
            </a:r>
          </a:p>
        </p:txBody>
      </p:sp>
    </p:spTree>
    <p:extLst>
      <p:ext uri="{BB962C8B-B14F-4D97-AF65-F5344CB8AC3E}">
        <p14:creationId xmlns:p14="http://schemas.microsoft.com/office/powerpoint/2010/main" val="116946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E1A2-9660-6945-8CD6-E33ACA4A6EBE}"/>
              </a:ext>
            </a:extLst>
          </p:cNvPr>
          <p:cNvSpPr>
            <a:spLocks noGrp="1"/>
          </p:cNvSpPr>
          <p:nvPr>
            <p:ph type="title"/>
          </p:nvPr>
        </p:nvSpPr>
        <p:spPr/>
        <p:txBody>
          <a:bodyPr/>
          <a:lstStyle/>
          <a:p>
            <a:r>
              <a:rPr lang="en-US" dirty="0"/>
              <a:t>What is a model?</a:t>
            </a:r>
          </a:p>
        </p:txBody>
      </p:sp>
      <p:sp>
        <p:nvSpPr>
          <p:cNvPr id="3" name="Content Placeholder 2">
            <a:extLst>
              <a:ext uri="{FF2B5EF4-FFF2-40B4-BE49-F238E27FC236}">
                <a16:creationId xmlns:a16="http://schemas.microsoft.com/office/drawing/2014/main" id="{7B6046A4-9062-6443-9D26-F32658241380}"/>
              </a:ext>
            </a:extLst>
          </p:cNvPr>
          <p:cNvSpPr>
            <a:spLocks noGrp="1"/>
          </p:cNvSpPr>
          <p:nvPr>
            <p:ph idx="1"/>
          </p:nvPr>
        </p:nvSpPr>
        <p:spPr/>
        <p:txBody>
          <a:bodyPr/>
          <a:lstStyle/>
          <a:p>
            <a:r>
              <a:rPr lang="en-US" dirty="0"/>
              <a:t>Physical models</a:t>
            </a:r>
          </a:p>
          <a:p>
            <a:r>
              <a:rPr lang="en-US" dirty="0"/>
              <a:t>Electric analog models</a:t>
            </a:r>
          </a:p>
          <a:p>
            <a:r>
              <a:rPr lang="en-US" dirty="0"/>
              <a:t>Mathematical models</a:t>
            </a:r>
          </a:p>
          <a:p>
            <a:pPr lvl="1"/>
            <a:r>
              <a:rPr lang="en-US" dirty="0"/>
              <a:t>Analytical models</a:t>
            </a:r>
          </a:p>
          <a:p>
            <a:pPr lvl="1"/>
            <a:r>
              <a:rPr lang="en-US" dirty="0"/>
              <a:t>Numerical models</a:t>
            </a:r>
          </a:p>
        </p:txBody>
      </p:sp>
      <p:pic>
        <p:nvPicPr>
          <p:cNvPr id="5" name="Picture 2">
            <a:extLst>
              <a:ext uri="{FF2B5EF4-FFF2-40B4-BE49-F238E27FC236}">
                <a16:creationId xmlns:a16="http://schemas.microsoft.com/office/drawing/2014/main" id="{12E8E777-C1A5-E04E-BF8B-38136116269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52268" y="2443402"/>
            <a:ext cx="4087091" cy="28135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02B7DAD4-DC7F-E24D-B7C5-A4A1C4787B54}"/>
              </a:ext>
            </a:extLst>
          </p:cNvPr>
          <p:cNvPicPr>
            <a:picLocks noChangeAspect="1"/>
          </p:cNvPicPr>
          <p:nvPr/>
        </p:nvPicPr>
        <p:blipFill>
          <a:blip r:embed="rId3"/>
          <a:stretch>
            <a:fillRect/>
          </a:stretch>
        </p:blipFill>
        <p:spPr>
          <a:xfrm>
            <a:off x="1207430" y="5349109"/>
            <a:ext cx="5161550" cy="1051208"/>
          </a:xfrm>
          <a:prstGeom prst="rect">
            <a:avLst/>
          </a:prstGeom>
        </p:spPr>
      </p:pic>
      <p:pic>
        <p:nvPicPr>
          <p:cNvPr id="7" name="Picture 6">
            <a:extLst>
              <a:ext uri="{FF2B5EF4-FFF2-40B4-BE49-F238E27FC236}">
                <a16:creationId xmlns:a16="http://schemas.microsoft.com/office/drawing/2014/main" id="{7C33B3A1-0BF2-AC48-868C-4A3A325D11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167244" y="5349109"/>
            <a:ext cx="1348106" cy="1326690"/>
          </a:xfrm>
          <a:prstGeom prst="rect">
            <a:avLst/>
          </a:prstGeom>
        </p:spPr>
      </p:pic>
      <p:pic>
        <p:nvPicPr>
          <p:cNvPr id="8" name="Picture 7">
            <a:extLst>
              <a:ext uri="{FF2B5EF4-FFF2-40B4-BE49-F238E27FC236}">
                <a16:creationId xmlns:a16="http://schemas.microsoft.com/office/drawing/2014/main" id="{2FD3FEA5-BC69-0044-9028-F2845BB014AA}"/>
              </a:ext>
            </a:extLst>
          </p:cNvPr>
          <p:cNvPicPr>
            <a:picLocks noChangeAspect="1"/>
          </p:cNvPicPr>
          <p:nvPr/>
        </p:nvPicPr>
        <p:blipFill>
          <a:blip r:embed="rId5"/>
          <a:stretch>
            <a:fillRect/>
          </a:stretch>
        </p:blipFill>
        <p:spPr>
          <a:xfrm>
            <a:off x="5582482" y="365126"/>
            <a:ext cx="2648691" cy="1489888"/>
          </a:xfrm>
          <a:prstGeom prst="rect">
            <a:avLst/>
          </a:prstGeom>
        </p:spPr>
      </p:pic>
    </p:spTree>
    <p:extLst>
      <p:ext uri="{BB962C8B-B14F-4D97-AF65-F5344CB8AC3E}">
        <p14:creationId xmlns:p14="http://schemas.microsoft.com/office/powerpoint/2010/main" val="26069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E02C6-BE11-8E42-ACD8-614A56447A26}"/>
              </a:ext>
            </a:extLst>
          </p:cNvPr>
          <p:cNvSpPr>
            <a:spLocks noGrp="1"/>
          </p:cNvSpPr>
          <p:nvPr>
            <p:ph type="title"/>
          </p:nvPr>
        </p:nvSpPr>
        <p:spPr/>
        <p:txBody>
          <a:bodyPr/>
          <a:lstStyle/>
          <a:p>
            <a:r>
              <a:rPr lang="en-US" dirty="0"/>
              <a:t>Solving the Mathematical Model</a:t>
            </a:r>
          </a:p>
        </p:txBody>
      </p:sp>
      <p:sp>
        <p:nvSpPr>
          <p:cNvPr id="3" name="Content Placeholder 2">
            <a:extLst>
              <a:ext uri="{FF2B5EF4-FFF2-40B4-BE49-F238E27FC236}">
                <a16:creationId xmlns:a16="http://schemas.microsoft.com/office/drawing/2014/main" id="{EF518015-BE9B-AC43-9F77-E579E9D8AC23}"/>
              </a:ext>
            </a:extLst>
          </p:cNvPr>
          <p:cNvSpPr>
            <a:spLocks noGrp="1"/>
          </p:cNvSpPr>
          <p:nvPr>
            <p:ph idx="1"/>
          </p:nvPr>
        </p:nvSpPr>
        <p:spPr/>
        <p:txBody>
          <a:bodyPr/>
          <a:lstStyle/>
          <a:p>
            <a:r>
              <a:rPr lang="en-US" dirty="0"/>
              <a:t>Analytical solution: h = f(x, y, z, t)</a:t>
            </a:r>
          </a:p>
          <a:p>
            <a:pPr lvl="1"/>
            <a:r>
              <a:rPr lang="en-US" dirty="0"/>
              <a:t>(example: </a:t>
            </a:r>
            <a:r>
              <a:rPr lang="en-US" dirty="0" err="1"/>
              <a:t>Theis</a:t>
            </a:r>
            <a:r>
              <a:rPr lang="en-US" dirty="0"/>
              <a:t> equation)</a:t>
            </a:r>
          </a:p>
          <a:p>
            <a:r>
              <a:rPr lang="en-US" dirty="0"/>
              <a:t>Numerical solution</a:t>
            </a:r>
          </a:p>
          <a:p>
            <a:pPr lvl="1"/>
            <a:r>
              <a:rPr lang="en-US" dirty="0"/>
              <a:t>Finite Volume</a:t>
            </a:r>
          </a:p>
          <a:p>
            <a:pPr lvl="1"/>
            <a:r>
              <a:rPr lang="en-US" dirty="0"/>
              <a:t>Finite Element</a:t>
            </a:r>
          </a:p>
          <a:p>
            <a:r>
              <a:rPr lang="en-US" dirty="0"/>
              <a:t>Analytic Element Methods</a:t>
            </a:r>
          </a:p>
        </p:txBody>
      </p:sp>
    </p:spTree>
    <p:extLst>
      <p:ext uri="{BB962C8B-B14F-4D97-AF65-F5344CB8AC3E}">
        <p14:creationId xmlns:p14="http://schemas.microsoft.com/office/powerpoint/2010/main" val="261119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51026047-5D50-534F-A717-10BA7D734E4A}"/>
              </a:ext>
            </a:extLst>
          </p:cNvPr>
          <p:cNvSpPr>
            <a:spLocks noChangeArrowheads="1"/>
          </p:cNvSpPr>
          <p:nvPr/>
        </p:nvSpPr>
        <p:spPr bwMode="auto">
          <a:xfrm>
            <a:off x="990600" y="4419600"/>
            <a:ext cx="7315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t>Figure 3.4 </a:t>
            </a:r>
            <a:r>
              <a:rPr lang="en-US" altLang="en-US" sz="1200"/>
              <a:t>Finite-difference (FD) grid and notation. (a) Two-dimensional (2D) horizontal FD grid with uniform nodal spacing; </a:t>
            </a:r>
            <a:r>
              <a:rPr lang="en-US" altLang="en-US" sz="1200" i="1"/>
              <a:t>i</a:t>
            </a:r>
            <a:r>
              <a:rPr lang="en-US" altLang="en-US" sz="1200"/>
              <a:t> = columns and </a:t>
            </a:r>
            <a:r>
              <a:rPr lang="en-US" altLang="en-US" sz="1200" i="1"/>
              <a:t>j</a:t>
            </a:r>
            <a:r>
              <a:rPr lang="en-US" altLang="en-US" sz="1200"/>
              <a:t> = rows. Sometimes a different indexing convention is used. For example, in MODFLOW </a:t>
            </a:r>
            <a:r>
              <a:rPr lang="en-US" altLang="en-US" sz="1200" i="1"/>
              <a:t>i</a:t>
            </a:r>
            <a:r>
              <a:rPr lang="en-US" altLang="en-US" sz="1200"/>
              <a:t> = rows and </a:t>
            </a:r>
            <a:r>
              <a:rPr lang="en-US" altLang="en-US" sz="1200" i="1"/>
              <a:t>j</a:t>
            </a:r>
            <a:r>
              <a:rPr lang="en-US" altLang="en-US" sz="1200"/>
              <a:t> = columns. The cells are block-centered; the heavy dark line represents the problem domain. Inactive cells (those outside the boundary of the problem domain) are shaded. (b) 2D horizontal FD grid with notation for the group of five nodes comprising the FD computational module (star) centered around node (</a:t>
            </a:r>
            <a:r>
              <a:rPr lang="en-US" altLang="en-US" sz="1200" i="1"/>
              <a:t>i,j</a:t>
            </a:r>
            <a:r>
              <a:rPr lang="en-US" altLang="en-US" sz="1200"/>
              <a:t>). (c) Three-dimensional notation where </a:t>
            </a:r>
            <a:r>
              <a:rPr lang="el-GR" altLang="en-US" sz="1200"/>
              <a:t>Δ</a:t>
            </a:r>
            <a:r>
              <a:rPr lang="en-US" altLang="en-US" sz="1200" i="1"/>
              <a:t>z</a:t>
            </a:r>
            <a:r>
              <a:rPr lang="en-US" altLang="en-US" sz="1200"/>
              <a:t> represents the vertical distance between nodes and </a:t>
            </a:r>
            <a:r>
              <a:rPr lang="en-US" altLang="en-US" sz="1200" i="1"/>
              <a:t>k</a:t>
            </a:r>
            <a:r>
              <a:rPr lang="en-US" altLang="en-US" sz="1200"/>
              <a:t> is the vertical index. The group of blocks at the right is shown in 2D space (the two blocks perpendicular to the page along the </a:t>
            </a:r>
            <a:r>
              <a:rPr lang="en-US" altLang="en-US" sz="1200" i="1"/>
              <a:t>y</a:t>
            </a:r>
            <a:r>
              <a:rPr lang="en-US" altLang="en-US" sz="1200"/>
              <a:t>-axis are not shown). The group of seven nodes including node (</a:t>
            </a:r>
            <a:r>
              <a:rPr lang="en-US" altLang="en-US" sz="1200" i="1"/>
              <a:t>i,j,k</a:t>
            </a:r>
            <a:r>
              <a:rPr lang="en-US" altLang="en-US" sz="1200"/>
              <a:t>) comprise the FD computational module in three dimensions.</a:t>
            </a:r>
            <a:endParaRPr lang="en-US" altLang="en-US" sz="1200">
              <a:ea typeface="Calibri" panose="020F0502020204030204" pitchFamily="34" charset="0"/>
              <a:cs typeface="Arial" panose="020B0604020202020204" pitchFamily="34" charset="0"/>
            </a:endParaRPr>
          </a:p>
        </p:txBody>
      </p:sp>
      <p:pic>
        <p:nvPicPr>
          <p:cNvPr id="7171" name="Picture 1">
            <a:extLst>
              <a:ext uri="{FF2B5EF4-FFF2-40B4-BE49-F238E27FC236}">
                <a16:creationId xmlns:a16="http://schemas.microsoft.com/office/drawing/2014/main" id="{D4294AC1-8601-DD4D-82D7-7278CC9DC6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788" y="609600"/>
            <a:ext cx="7464425" cy="367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Footer Placeholder 1">
            <a:extLst>
              <a:ext uri="{FF2B5EF4-FFF2-40B4-BE49-F238E27FC236}">
                <a16:creationId xmlns:a16="http://schemas.microsoft.com/office/drawing/2014/main" id="{B51A0720-FA57-8F46-B493-5E0E0B280424}"/>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9C34A421-E1D3-6A49-9950-43F09330F682}"/>
              </a:ext>
            </a:extLst>
          </p:cNvPr>
          <p:cNvPicPr>
            <a:picLocks noChangeAspect="1"/>
          </p:cNvPicPr>
          <p:nvPr/>
        </p:nvPicPr>
        <p:blipFill rotWithShape="1">
          <a:blip r:embed="rId3"/>
          <a:srcRect l="52434"/>
          <a:stretch/>
        </p:blipFill>
        <p:spPr>
          <a:xfrm>
            <a:off x="8211346" y="118469"/>
            <a:ext cx="853583" cy="1262515"/>
          </a:xfrm>
          <a:prstGeom prst="rect">
            <a:avLst/>
          </a:prstGeom>
        </p:spPr>
      </p:pic>
    </p:spTree>
    <p:extLst>
      <p:ext uri="{BB962C8B-B14F-4D97-AF65-F5344CB8AC3E}">
        <p14:creationId xmlns:p14="http://schemas.microsoft.com/office/powerpoint/2010/main" val="2501930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1C287-982B-BE45-836A-1DBE587E7F6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D209771-FC23-BC44-9DDF-B680AC459B7F}"/>
              </a:ext>
            </a:extLst>
          </p:cNvPr>
          <p:cNvPicPr>
            <a:picLocks noChangeAspect="1"/>
          </p:cNvPicPr>
          <p:nvPr/>
        </p:nvPicPr>
        <p:blipFill>
          <a:blip r:embed="rId2"/>
          <a:stretch>
            <a:fillRect/>
          </a:stretch>
        </p:blipFill>
        <p:spPr>
          <a:xfrm>
            <a:off x="822073" y="1897020"/>
            <a:ext cx="7627797" cy="3518358"/>
          </a:xfrm>
          <a:prstGeom prst="rect">
            <a:avLst/>
          </a:prstGeom>
        </p:spPr>
      </p:pic>
    </p:spTree>
    <p:extLst>
      <p:ext uri="{BB962C8B-B14F-4D97-AF65-F5344CB8AC3E}">
        <p14:creationId xmlns:p14="http://schemas.microsoft.com/office/powerpoint/2010/main" val="385415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701E60E1-6243-E147-851A-60D5898B367A}"/>
              </a:ext>
            </a:extLst>
          </p:cNvPr>
          <p:cNvSpPr>
            <a:spLocks noChangeArrowheads="1"/>
          </p:cNvSpPr>
          <p:nvPr/>
        </p:nvSpPr>
        <p:spPr bwMode="auto">
          <a:xfrm>
            <a:off x="990600" y="5181600"/>
            <a:ext cx="7315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t>Figure 3.7 </a:t>
            </a:r>
            <a:r>
              <a:rPr lang="en-US" altLang="en-US" sz="1200"/>
              <a:t>Representation of head in the finite-element (FE) and finite-difference (FD) methods. (a) In the FE method, head (</a:t>
            </a:r>
            <a:r>
              <a:rPr lang="en-US" altLang="en-US" sz="1200" i="1"/>
              <a:t>h</a:t>
            </a:r>
            <a:r>
              <a:rPr lang="en-US" altLang="en-US" sz="1200" i="1" baseline="30000"/>
              <a:t>e</a:t>
            </a:r>
            <a:r>
              <a:rPr lang="en-US" altLang="en-US" sz="1200"/>
              <a:t>) is a continuous function within each element. In the FE mesh shown in the figure, the elements are triangular with heads at nodes designated </a:t>
            </a:r>
            <a:r>
              <a:rPr lang="en-US" altLang="en-US" sz="1200" i="1"/>
              <a:t>h</a:t>
            </a:r>
            <a:r>
              <a:rPr lang="en-US" altLang="en-US" sz="1200" i="1" baseline="-25000"/>
              <a:t>i</a:t>
            </a:r>
            <a:r>
              <a:rPr lang="en-US" altLang="en-US" sz="1200" i="1"/>
              <a:t>, h</a:t>
            </a:r>
            <a:r>
              <a:rPr lang="en-US" altLang="en-US" sz="1200" i="1" baseline="-25000"/>
              <a:t>j</a:t>
            </a:r>
            <a:r>
              <a:rPr lang="en-US" altLang="en-US" sz="1200" i="1"/>
              <a:t>, and h</a:t>
            </a:r>
            <a:r>
              <a:rPr lang="en-US" altLang="en-US" sz="1200" i="1" baseline="-25000"/>
              <a:t>m</a:t>
            </a:r>
            <a:r>
              <a:rPr lang="en-US" altLang="en-US" sz="1200"/>
              <a:t>. (b) In the FD method, head (h</a:t>
            </a:r>
            <a:r>
              <a:rPr lang="en-US" altLang="en-US" sz="1200" i="1" baseline="-25000"/>
              <a:t>i,j</a:t>
            </a:r>
            <a:r>
              <a:rPr lang="en-US" altLang="en-US" sz="1200"/>
              <a:t>) is defined only at the node.</a:t>
            </a:r>
            <a:endParaRPr lang="en-US" altLang="en-US" sz="1200">
              <a:ea typeface="Calibri" panose="020F0502020204030204" pitchFamily="34" charset="0"/>
              <a:cs typeface="Arial" panose="020B0604020202020204" pitchFamily="34" charset="0"/>
            </a:endParaRPr>
          </a:p>
        </p:txBody>
      </p:sp>
      <p:pic>
        <p:nvPicPr>
          <p:cNvPr id="10243" name="Picture 1">
            <a:extLst>
              <a:ext uri="{FF2B5EF4-FFF2-40B4-BE49-F238E27FC236}">
                <a16:creationId xmlns:a16="http://schemas.microsoft.com/office/drawing/2014/main" id="{6A701DF8-1550-8E4A-9D00-3A830AD2C0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1143000"/>
            <a:ext cx="5819775"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Footer Placeholder 1">
            <a:extLst>
              <a:ext uri="{FF2B5EF4-FFF2-40B4-BE49-F238E27FC236}">
                <a16:creationId xmlns:a16="http://schemas.microsoft.com/office/drawing/2014/main" id="{DEE9B132-46B8-A541-B662-E5D3DAF700A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5" name="Picture 4">
            <a:extLst>
              <a:ext uri="{FF2B5EF4-FFF2-40B4-BE49-F238E27FC236}">
                <a16:creationId xmlns:a16="http://schemas.microsoft.com/office/drawing/2014/main" id="{79F18A35-88E2-DB47-82F4-EEEF694E3AD9}"/>
              </a:ext>
            </a:extLst>
          </p:cNvPr>
          <p:cNvPicPr>
            <a:picLocks noChangeAspect="1"/>
          </p:cNvPicPr>
          <p:nvPr/>
        </p:nvPicPr>
        <p:blipFill rotWithShape="1">
          <a:blip r:embed="rId3"/>
          <a:srcRect l="52434"/>
          <a:stretch/>
        </p:blipFill>
        <p:spPr>
          <a:xfrm>
            <a:off x="7714695" y="193418"/>
            <a:ext cx="1249730" cy="1848448"/>
          </a:xfrm>
          <a:prstGeom prst="rect">
            <a:avLst/>
          </a:prstGeom>
        </p:spPr>
      </p:pic>
    </p:spTree>
    <p:extLst>
      <p:ext uri="{BB962C8B-B14F-4D97-AF65-F5344CB8AC3E}">
        <p14:creationId xmlns:p14="http://schemas.microsoft.com/office/powerpoint/2010/main" val="763410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D535-C4EF-E446-B226-0027A1F657D0}"/>
              </a:ext>
            </a:extLst>
          </p:cNvPr>
          <p:cNvSpPr>
            <a:spLocks noGrp="1"/>
          </p:cNvSpPr>
          <p:nvPr>
            <p:ph type="title"/>
          </p:nvPr>
        </p:nvSpPr>
        <p:spPr/>
        <p:txBody>
          <a:bodyPr/>
          <a:lstStyle/>
          <a:p>
            <a:r>
              <a:rPr lang="en-US" dirty="0"/>
              <a:t>Code Selection</a:t>
            </a:r>
          </a:p>
        </p:txBody>
      </p:sp>
      <p:sp>
        <p:nvSpPr>
          <p:cNvPr id="3" name="Content Placeholder 2">
            <a:extLst>
              <a:ext uri="{FF2B5EF4-FFF2-40B4-BE49-F238E27FC236}">
                <a16:creationId xmlns:a16="http://schemas.microsoft.com/office/drawing/2014/main" id="{91B9A91B-EDB6-BF4B-ACF1-EAB7F9BF9279}"/>
              </a:ext>
            </a:extLst>
          </p:cNvPr>
          <p:cNvSpPr>
            <a:spLocks noGrp="1"/>
          </p:cNvSpPr>
          <p:nvPr>
            <p:ph idx="1"/>
          </p:nvPr>
        </p:nvSpPr>
        <p:spPr/>
        <p:txBody>
          <a:bodyPr/>
          <a:lstStyle/>
          <a:p>
            <a:r>
              <a:rPr lang="en-US" dirty="0"/>
              <a:t>What does the code need to do?</a:t>
            </a:r>
          </a:p>
          <a:p>
            <a:r>
              <a:rPr lang="en-US" dirty="0"/>
              <a:t>Has the code been verified?</a:t>
            </a:r>
          </a:p>
          <a:p>
            <a:r>
              <a:rPr lang="en-US" dirty="0"/>
              <a:t>Track record?</a:t>
            </a:r>
          </a:p>
          <a:p>
            <a:r>
              <a:rPr lang="en-US" dirty="0"/>
              <a:t>Does the code have a GUI?</a:t>
            </a:r>
          </a:p>
          <a:p>
            <a:r>
              <a:rPr lang="en-US" dirty="0"/>
              <a:t>Popular codes</a:t>
            </a:r>
          </a:p>
          <a:p>
            <a:pPr lvl="1"/>
            <a:r>
              <a:rPr lang="en-US" dirty="0"/>
              <a:t>MODFLOW</a:t>
            </a:r>
          </a:p>
          <a:p>
            <a:pPr lvl="1"/>
            <a:r>
              <a:rPr lang="en-US" dirty="0"/>
              <a:t>FEFLOW</a:t>
            </a:r>
          </a:p>
          <a:p>
            <a:pPr lvl="1"/>
            <a:r>
              <a:rPr lang="en-US" dirty="0"/>
              <a:t>SUTRA</a:t>
            </a:r>
          </a:p>
          <a:p>
            <a:endParaRPr lang="en-US" dirty="0"/>
          </a:p>
        </p:txBody>
      </p:sp>
    </p:spTree>
    <p:extLst>
      <p:ext uri="{BB962C8B-B14F-4D97-AF65-F5344CB8AC3E}">
        <p14:creationId xmlns:p14="http://schemas.microsoft.com/office/powerpoint/2010/main" val="3697729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4. Model Design</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3197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E484A-5860-C447-B334-2D80ECDBED2E}"/>
              </a:ext>
            </a:extLst>
          </p:cNvPr>
          <p:cNvSpPr>
            <a:spLocks noGrp="1"/>
          </p:cNvSpPr>
          <p:nvPr>
            <p:ph type="title"/>
          </p:nvPr>
        </p:nvSpPr>
        <p:spPr/>
        <p:txBody>
          <a:bodyPr/>
          <a:lstStyle/>
          <a:p>
            <a:r>
              <a:rPr lang="en-US" dirty="0"/>
              <a:t>Dimensionality</a:t>
            </a:r>
          </a:p>
        </p:txBody>
      </p:sp>
      <p:sp>
        <p:nvSpPr>
          <p:cNvPr id="5" name="Content Placeholder 4">
            <a:extLst>
              <a:ext uri="{FF2B5EF4-FFF2-40B4-BE49-F238E27FC236}">
                <a16:creationId xmlns:a16="http://schemas.microsoft.com/office/drawing/2014/main" id="{5712DCA4-1A27-6F46-8B8D-BA8A632D8633}"/>
              </a:ext>
            </a:extLst>
          </p:cNvPr>
          <p:cNvSpPr>
            <a:spLocks noGrp="1"/>
          </p:cNvSpPr>
          <p:nvPr>
            <p:ph idx="1"/>
          </p:nvPr>
        </p:nvSpPr>
        <p:spPr/>
        <p:txBody>
          <a:bodyPr/>
          <a:lstStyle/>
          <a:p>
            <a:r>
              <a:rPr lang="en-US" dirty="0"/>
              <a:t>1, 2, or 3 dimensions</a:t>
            </a:r>
          </a:p>
          <a:p>
            <a:r>
              <a:rPr lang="en-US" dirty="0"/>
              <a:t>2-Dimensional models</a:t>
            </a:r>
          </a:p>
          <a:p>
            <a:pPr lvl="1"/>
            <a:r>
              <a:rPr lang="en-US" dirty="0"/>
              <a:t>Areal</a:t>
            </a:r>
          </a:p>
          <a:p>
            <a:pPr lvl="1"/>
            <a:r>
              <a:rPr lang="en-US" dirty="0"/>
              <a:t>Cross sectional</a:t>
            </a:r>
          </a:p>
          <a:p>
            <a:r>
              <a:rPr lang="en-US" dirty="0"/>
              <a:t>3-Dimensional models</a:t>
            </a:r>
          </a:p>
        </p:txBody>
      </p:sp>
    </p:spTree>
    <p:extLst>
      <p:ext uri="{BB962C8B-B14F-4D97-AF65-F5344CB8AC3E}">
        <p14:creationId xmlns:p14="http://schemas.microsoft.com/office/powerpoint/2010/main" val="3597050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a:extLst>
              <a:ext uri="{FF2B5EF4-FFF2-40B4-BE49-F238E27FC236}">
                <a16:creationId xmlns:a16="http://schemas.microsoft.com/office/drawing/2014/main" id="{51FB8631-4A6A-C042-A84C-24FE347B8F66}"/>
              </a:ext>
            </a:extLst>
          </p:cNvPr>
          <p:cNvSpPr>
            <a:spLocks noChangeArrowheads="1"/>
          </p:cNvSpPr>
          <p:nvPr/>
        </p:nvSpPr>
        <p:spPr bwMode="auto">
          <a:xfrm>
            <a:off x="973138" y="5586413"/>
            <a:ext cx="7315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b="1"/>
              <a:t>Figure B4.2.2</a:t>
            </a:r>
            <a:r>
              <a:rPr lang="en-US" altLang="en-US" sz="1200" b="1">
                <a:ea typeface="Calibri" panose="020F0502020204030204" pitchFamily="34" charset="0"/>
                <a:cs typeface="Arial" panose="020B0604020202020204" pitchFamily="34" charset="0"/>
              </a:rPr>
              <a:t> </a:t>
            </a:r>
            <a:r>
              <a:rPr lang="en-US" altLang="en-US" sz="1200"/>
              <a:t>In layer orientation (bottom three figures) the profile is simulated as an areal two-dimensional model. The thickness of the layer equals the width of the profile. Slice orientation (top figure) is shown for comparison. </a:t>
            </a:r>
            <a:endParaRPr lang="en-US" altLang="en-US" sz="1200" i="1">
              <a:cs typeface="Calibri" panose="020F0502020204030204" pitchFamily="34" charset="0"/>
            </a:endParaRPr>
          </a:p>
        </p:txBody>
      </p:sp>
      <p:pic>
        <p:nvPicPr>
          <p:cNvPr id="32771" name="Picture 2">
            <a:extLst>
              <a:ext uri="{FF2B5EF4-FFF2-40B4-BE49-F238E27FC236}">
                <a16:creationId xmlns:a16="http://schemas.microsoft.com/office/drawing/2014/main" id="{7AB2B886-586B-774C-883A-FC4C29D097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7315200"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Footer Placeholder 1">
            <a:extLst>
              <a:ext uri="{FF2B5EF4-FFF2-40B4-BE49-F238E27FC236}">
                <a16:creationId xmlns:a16="http://schemas.microsoft.com/office/drawing/2014/main" id="{49BD4189-2391-8345-9098-AF10955865BA}"/>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416426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4B419-4552-9344-A87F-F3D5430C3DF7}"/>
              </a:ext>
            </a:extLst>
          </p:cNvPr>
          <p:cNvSpPr>
            <a:spLocks noGrp="1"/>
          </p:cNvSpPr>
          <p:nvPr>
            <p:ph type="title"/>
          </p:nvPr>
        </p:nvSpPr>
        <p:spPr/>
        <p:txBody>
          <a:bodyPr/>
          <a:lstStyle/>
          <a:p>
            <a:r>
              <a:rPr lang="en-US" dirty="0"/>
              <a:t>2D or 3D?</a:t>
            </a:r>
          </a:p>
        </p:txBody>
      </p:sp>
      <p:pic>
        <p:nvPicPr>
          <p:cNvPr id="3" name="Picture 2">
            <a:extLst>
              <a:ext uri="{FF2B5EF4-FFF2-40B4-BE49-F238E27FC236}">
                <a16:creationId xmlns:a16="http://schemas.microsoft.com/office/drawing/2014/main" id="{00B711B5-FB25-6D48-8381-3D061C4EE3BC}"/>
              </a:ext>
            </a:extLst>
          </p:cNvPr>
          <p:cNvPicPr>
            <a:picLocks noChangeAspect="1"/>
          </p:cNvPicPr>
          <p:nvPr/>
        </p:nvPicPr>
        <p:blipFill>
          <a:blip r:embed="rId2"/>
          <a:stretch>
            <a:fillRect/>
          </a:stretch>
        </p:blipFill>
        <p:spPr>
          <a:xfrm>
            <a:off x="1423785" y="1190232"/>
            <a:ext cx="6296429" cy="5667768"/>
          </a:xfrm>
          <a:prstGeom prst="rect">
            <a:avLst/>
          </a:prstGeom>
        </p:spPr>
      </p:pic>
    </p:spTree>
    <p:extLst>
      <p:ext uri="{BB962C8B-B14F-4D97-AF65-F5344CB8AC3E}">
        <p14:creationId xmlns:p14="http://schemas.microsoft.com/office/powerpoint/2010/main" val="655598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38" y="32474"/>
            <a:ext cx="5999017" cy="1381917"/>
          </a:xfrm>
        </p:spPr>
        <p:txBody>
          <a:bodyPr/>
          <a:lstStyle/>
          <a:p>
            <a:r>
              <a:rPr lang="en-US" dirty="0"/>
              <a:t>Scale</a:t>
            </a:r>
          </a:p>
        </p:txBody>
      </p:sp>
      <p:pic>
        <p:nvPicPr>
          <p:cNvPr id="7" name="Picture 6"/>
          <p:cNvPicPr>
            <a:picLocks noChangeAspect="1"/>
          </p:cNvPicPr>
          <p:nvPr/>
        </p:nvPicPr>
        <p:blipFill>
          <a:blip r:embed="rId3"/>
          <a:stretch>
            <a:fillRect/>
          </a:stretch>
        </p:blipFill>
        <p:spPr>
          <a:xfrm>
            <a:off x="431045" y="3794607"/>
            <a:ext cx="2296364" cy="2917151"/>
          </a:xfrm>
          <a:prstGeom prst="rect">
            <a:avLst/>
          </a:prstGeom>
        </p:spPr>
      </p:pic>
      <p:pic>
        <p:nvPicPr>
          <p:cNvPr id="8" name="Picture 7"/>
          <p:cNvPicPr>
            <a:picLocks noChangeAspect="1"/>
          </p:cNvPicPr>
          <p:nvPr/>
        </p:nvPicPr>
        <p:blipFill>
          <a:blip r:embed="rId4"/>
          <a:stretch>
            <a:fillRect/>
          </a:stretch>
        </p:blipFill>
        <p:spPr>
          <a:xfrm>
            <a:off x="3074940" y="3784065"/>
            <a:ext cx="2305242" cy="2973874"/>
          </a:xfrm>
          <a:prstGeom prst="rect">
            <a:avLst/>
          </a:prstGeom>
        </p:spPr>
      </p:pic>
      <p:pic>
        <p:nvPicPr>
          <p:cNvPr id="11" name="Picture 10"/>
          <p:cNvPicPr>
            <a:picLocks noChangeAspect="1"/>
          </p:cNvPicPr>
          <p:nvPr/>
        </p:nvPicPr>
        <p:blipFill>
          <a:blip r:embed="rId5"/>
          <a:stretch>
            <a:fillRect/>
          </a:stretch>
        </p:blipFill>
        <p:spPr>
          <a:xfrm>
            <a:off x="5811212" y="321902"/>
            <a:ext cx="2426144" cy="3141734"/>
          </a:xfrm>
          <a:prstGeom prst="rect">
            <a:avLst/>
          </a:prstGeom>
        </p:spPr>
      </p:pic>
      <p:sp>
        <p:nvSpPr>
          <p:cNvPr id="12" name="TextBox 11"/>
          <p:cNvSpPr txBox="1"/>
          <p:nvPr/>
        </p:nvSpPr>
        <p:spPr>
          <a:xfrm>
            <a:off x="2370666" y="1169939"/>
            <a:ext cx="1125565" cy="338554"/>
          </a:xfrm>
          <a:prstGeom prst="rect">
            <a:avLst/>
          </a:prstGeom>
          <a:noFill/>
        </p:spPr>
        <p:txBody>
          <a:bodyPr wrap="none" rtlCol="0">
            <a:spAutoFit/>
          </a:bodyPr>
          <a:lstStyle/>
          <a:p>
            <a:r>
              <a:rPr lang="en-US" sz="1600" dirty="0"/>
              <a:t>continental</a:t>
            </a:r>
          </a:p>
        </p:txBody>
      </p:sp>
      <p:sp>
        <p:nvSpPr>
          <p:cNvPr id="13" name="TextBox 12"/>
          <p:cNvSpPr txBox="1"/>
          <p:nvPr/>
        </p:nvSpPr>
        <p:spPr>
          <a:xfrm>
            <a:off x="6309975" y="0"/>
            <a:ext cx="1344151" cy="338554"/>
          </a:xfrm>
          <a:prstGeom prst="rect">
            <a:avLst/>
          </a:prstGeom>
          <a:noFill/>
        </p:spPr>
        <p:txBody>
          <a:bodyPr wrap="none" rtlCol="0">
            <a:spAutoFit/>
          </a:bodyPr>
          <a:lstStyle/>
          <a:p>
            <a:r>
              <a:rPr lang="en-US" sz="1600" dirty="0"/>
              <a:t>regional/state</a:t>
            </a:r>
          </a:p>
        </p:txBody>
      </p:sp>
      <p:sp>
        <p:nvSpPr>
          <p:cNvPr id="14" name="TextBox 13"/>
          <p:cNvSpPr txBox="1"/>
          <p:nvPr/>
        </p:nvSpPr>
        <p:spPr>
          <a:xfrm>
            <a:off x="629610" y="3462097"/>
            <a:ext cx="1798249" cy="338554"/>
          </a:xfrm>
          <a:prstGeom prst="rect">
            <a:avLst/>
          </a:prstGeom>
          <a:noFill/>
        </p:spPr>
        <p:txBody>
          <a:bodyPr wrap="none" rtlCol="0">
            <a:spAutoFit/>
          </a:bodyPr>
          <a:lstStyle/>
          <a:p>
            <a:r>
              <a:rPr lang="en-US" sz="1600" dirty="0"/>
              <a:t>county/</a:t>
            </a:r>
            <a:r>
              <a:rPr lang="en-US" sz="1600" dirty="0" err="1"/>
              <a:t>subregional</a:t>
            </a:r>
            <a:endParaRPr lang="en-US" sz="1600" dirty="0"/>
          </a:p>
        </p:txBody>
      </p:sp>
      <p:sp>
        <p:nvSpPr>
          <p:cNvPr id="15" name="TextBox 14"/>
          <p:cNvSpPr txBox="1"/>
          <p:nvPr/>
        </p:nvSpPr>
        <p:spPr>
          <a:xfrm>
            <a:off x="3669915" y="3492885"/>
            <a:ext cx="994183" cy="338554"/>
          </a:xfrm>
          <a:prstGeom prst="rect">
            <a:avLst/>
          </a:prstGeom>
          <a:noFill/>
        </p:spPr>
        <p:txBody>
          <a:bodyPr wrap="none" rtlCol="0">
            <a:spAutoFit/>
          </a:bodyPr>
          <a:lstStyle/>
          <a:p>
            <a:r>
              <a:rPr lang="en-US" sz="1600" dirty="0"/>
              <a:t>municipal</a:t>
            </a:r>
          </a:p>
        </p:txBody>
      </p:sp>
      <p:sp>
        <p:nvSpPr>
          <p:cNvPr id="16" name="TextBox 15"/>
          <p:cNvSpPr txBox="1"/>
          <p:nvPr/>
        </p:nvSpPr>
        <p:spPr>
          <a:xfrm>
            <a:off x="7002702" y="3539066"/>
            <a:ext cx="480644" cy="338554"/>
          </a:xfrm>
          <a:prstGeom prst="rect">
            <a:avLst/>
          </a:prstGeom>
          <a:noFill/>
        </p:spPr>
        <p:txBody>
          <a:bodyPr wrap="none" rtlCol="0">
            <a:spAutoFit/>
          </a:bodyPr>
          <a:lstStyle/>
          <a:p>
            <a:r>
              <a:rPr lang="en-US" sz="1600" dirty="0"/>
              <a:t>site</a:t>
            </a:r>
          </a:p>
        </p:txBody>
      </p:sp>
      <p:pic>
        <p:nvPicPr>
          <p:cNvPr id="5" name="Picture 4"/>
          <p:cNvPicPr>
            <a:picLocks noChangeAspect="1"/>
          </p:cNvPicPr>
          <p:nvPr/>
        </p:nvPicPr>
        <p:blipFill>
          <a:blip r:embed="rId6"/>
          <a:stretch>
            <a:fillRect/>
          </a:stretch>
        </p:blipFill>
        <p:spPr>
          <a:xfrm>
            <a:off x="5777059" y="3864046"/>
            <a:ext cx="2802495" cy="287223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3028" y="1579057"/>
            <a:ext cx="2801101" cy="1720129"/>
          </a:xfrm>
          <a:prstGeom prst="rect">
            <a:avLst/>
          </a:prstGeom>
        </p:spPr>
      </p:pic>
    </p:spTree>
    <p:extLst>
      <p:ext uri="{BB962C8B-B14F-4D97-AF65-F5344CB8AC3E}">
        <p14:creationId xmlns:p14="http://schemas.microsoft.com/office/powerpoint/2010/main" val="230241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6E14-EFFA-7943-8B60-F5CED7D6E6CC}"/>
              </a:ext>
            </a:extLst>
          </p:cNvPr>
          <p:cNvSpPr>
            <a:spLocks noGrp="1"/>
          </p:cNvSpPr>
          <p:nvPr>
            <p:ph type="title"/>
          </p:nvPr>
        </p:nvSpPr>
        <p:spPr/>
        <p:txBody>
          <a:bodyPr/>
          <a:lstStyle/>
          <a:p>
            <a:r>
              <a:rPr lang="en-US" dirty="0"/>
              <a:t>Recommended Reading</a:t>
            </a:r>
          </a:p>
        </p:txBody>
      </p:sp>
      <p:pic>
        <p:nvPicPr>
          <p:cNvPr id="4" name="Picture 3">
            <a:extLst>
              <a:ext uri="{FF2B5EF4-FFF2-40B4-BE49-F238E27FC236}">
                <a16:creationId xmlns:a16="http://schemas.microsoft.com/office/drawing/2014/main" id="{B4D285D8-D3BE-E54F-9CD2-1C496D9EC24D}"/>
              </a:ext>
            </a:extLst>
          </p:cNvPr>
          <p:cNvPicPr>
            <a:picLocks noChangeAspect="1"/>
          </p:cNvPicPr>
          <p:nvPr/>
        </p:nvPicPr>
        <p:blipFill>
          <a:blip r:embed="rId2"/>
          <a:stretch>
            <a:fillRect/>
          </a:stretch>
        </p:blipFill>
        <p:spPr>
          <a:xfrm>
            <a:off x="1165264" y="1711498"/>
            <a:ext cx="6530975" cy="4594733"/>
          </a:xfrm>
          <a:prstGeom prst="rect">
            <a:avLst/>
          </a:prstGeom>
        </p:spPr>
      </p:pic>
    </p:spTree>
    <p:extLst>
      <p:ext uri="{BB962C8B-B14F-4D97-AF65-F5344CB8AC3E}">
        <p14:creationId xmlns:p14="http://schemas.microsoft.com/office/powerpoint/2010/main" val="4224190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F6CCC-C1BA-6044-AAE7-2B140EBAF215}"/>
              </a:ext>
            </a:extLst>
          </p:cNvPr>
          <p:cNvSpPr>
            <a:spLocks noGrp="1"/>
          </p:cNvSpPr>
          <p:nvPr>
            <p:ph type="title"/>
          </p:nvPr>
        </p:nvSpPr>
        <p:spPr/>
        <p:txBody>
          <a:bodyPr/>
          <a:lstStyle/>
          <a:p>
            <a:r>
              <a:rPr lang="en-US" dirty="0"/>
              <a:t>Discretization</a:t>
            </a:r>
          </a:p>
        </p:txBody>
      </p:sp>
      <p:pic>
        <p:nvPicPr>
          <p:cNvPr id="6" name="Picture 5">
            <a:extLst>
              <a:ext uri="{FF2B5EF4-FFF2-40B4-BE49-F238E27FC236}">
                <a16:creationId xmlns:a16="http://schemas.microsoft.com/office/drawing/2014/main" id="{CC3B569F-5801-804C-8229-80540671A23F}"/>
              </a:ext>
            </a:extLst>
          </p:cNvPr>
          <p:cNvPicPr>
            <a:picLocks noChangeAspect="1"/>
          </p:cNvPicPr>
          <p:nvPr/>
        </p:nvPicPr>
        <p:blipFill>
          <a:blip r:embed="rId2"/>
          <a:stretch>
            <a:fillRect/>
          </a:stretch>
        </p:blipFill>
        <p:spPr>
          <a:xfrm>
            <a:off x="628650" y="2342522"/>
            <a:ext cx="3781982" cy="2636978"/>
          </a:xfrm>
          <a:prstGeom prst="rect">
            <a:avLst/>
          </a:prstGeom>
        </p:spPr>
      </p:pic>
      <p:pic>
        <p:nvPicPr>
          <p:cNvPr id="8" name="Picture 7">
            <a:extLst>
              <a:ext uri="{FF2B5EF4-FFF2-40B4-BE49-F238E27FC236}">
                <a16:creationId xmlns:a16="http://schemas.microsoft.com/office/drawing/2014/main" id="{9561A19C-DA76-FC40-A6E2-272F589EA66B}"/>
              </a:ext>
            </a:extLst>
          </p:cNvPr>
          <p:cNvPicPr>
            <a:picLocks noChangeAspect="1"/>
          </p:cNvPicPr>
          <p:nvPr/>
        </p:nvPicPr>
        <p:blipFill>
          <a:blip r:embed="rId3"/>
          <a:stretch>
            <a:fillRect/>
          </a:stretch>
        </p:blipFill>
        <p:spPr>
          <a:xfrm>
            <a:off x="4512472" y="2450950"/>
            <a:ext cx="4076907" cy="2420122"/>
          </a:xfrm>
          <a:prstGeom prst="rect">
            <a:avLst/>
          </a:prstGeom>
        </p:spPr>
      </p:pic>
    </p:spTree>
    <p:extLst>
      <p:ext uri="{BB962C8B-B14F-4D97-AF65-F5344CB8AC3E}">
        <p14:creationId xmlns:p14="http://schemas.microsoft.com/office/powerpoint/2010/main" val="27324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F6CCC-C1BA-6044-AAE7-2B140EBAF215}"/>
              </a:ext>
            </a:extLst>
          </p:cNvPr>
          <p:cNvSpPr>
            <a:spLocks noGrp="1"/>
          </p:cNvSpPr>
          <p:nvPr>
            <p:ph type="title"/>
          </p:nvPr>
        </p:nvSpPr>
        <p:spPr/>
        <p:txBody>
          <a:bodyPr/>
          <a:lstStyle/>
          <a:p>
            <a:r>
              <a:rPr lang="en-US" dirty="0"/>
              <a:t>Model Grid</a:t>
            </a:r>
          </a:p>
        </p:txBody>
      </p:sp>
      <p:pic>
        <p:nvPicPr>
          <p:cNvPr id="5" name="Picture 4">
            <a:extLst>
              <a:ext uri="{FF2B5EF4-FFF2-40B4-BE49-F238E27FC236}">
                <a16:creationId xmlns:a16="http://schemas.microsoft.com/office/drawing/2014/main" id="{F9A449A5-841C-F542-B8B7-704DDA00A038}"/>
              </a:ext>
            </a:extLst>
          </p:cNvPr>
          <p:cNvPicPr>
            <a:picLocks noChangeAspect="1"/>
          </p:cNvPicPr>
          <p:nvPr/>
        </p:nvPicPr>
        <p:blipFill>
          <a:blip r:embed="rId2"/>
          <a:stretch>
            <a:fillRect/>
          </a:stretch>
        </p:blipFill>
        <p:spPr>
          <a:xfrm>
            <a:off x="3358730" y="400628"/>
            <a:ext cx="5495306" cy="6234545"/>
          </a:xfrm>
          <a:prstGeom prst="rect">
            <a:avLst/>
          </a:prstGeom>
        </p:spPr>
      </p:pic>
    </p:spTree>
    <p:extLst>
      <p:ext uri="{BB962C8B-B14F-4D97-AF65-F5344CB8AC3E}">
        <p14:creationId xmlns:p14="http://schemas.microsoft.com/office/powerpoint/2010/main" val="1671679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1890B-9561-2141-9057-2710D7D8FC5E}"/>
              </a:ext>
            </a:extLst>
          </p:cNvPr>
          <p:cNvSpPr>
            <a:spLocks noGrp="1"/>
          </p:cNvSpPr>
          <p:nvPr>
            <p:ph type="title"/>
          </p:nvPr>
        </p:nvSpPr>
        <p:spPr/>
        <p:txBody>
          <a:bodyPr/>
          <a:lstStyle/>
          <a:p>
            <a:r>
              <a:rPr lang="en-US" dirty="0"/>
              <a:t>Cross Section</a:t>
            </a:r>
          </a:p>
        </p:txBody>
      </p:sp>
      <p:pic>
        <p:nvPicPr>
          <p:cNvPr id="3" name="Picture 2">
            <a:extLst>
              <a:ext uri="{FF2B5EF4-FFF2-40B4-BE49-F238E27FC236}">
                <a16:creationId xmlns:a16="http://schemas.microsoft.com/office/drawing/2014/main" id="{DEB71476-B754-7A4A-A4BC-46DA77287E6D}"/>
              </a:ext>
            </a:extLst>
          </p:cNvPr>
          <p:cNvPicPr>
            <a:picLocks noChangeAspect="1"/>
          </p:cNvPicPr>
          <p:nvPr/>
        </p:nvPicPr>
        <p:blipFill>
          <a:blip r:embed="rId2"/>
          <a:stretch>
            <a:fillRect/>
          </a:stretch>
        </p:blipFill>
        <p:spPr>
          <a:xfrm>
            <a:off x="622300" y="1854200"/>
            <a:ext cx="7899400" cy="4470400"/>
          </a:xfrm>
          <a:prstGeom prst="rect">
            <a:avLst/>
          </a:prstGeom>
        </p:spPr>
      </p:pic>
    </p:spTree>
    <p:extLst>
      <p:ext uri="{BB962C8B-B14F-4D97-AF65-F5344CB8AC3E}">
        <p14:creationId xmlns:p14="http://schemas.microsoft.com/office/powerpoint/2010/main" val="3924474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2D15B-04CA-144C-806C-43401565FCD1}"/>
              </a:ext>
            </a:extLst>
          </p:cNvPr>
          <p:cNvSpPr>
            <a:spLocks noGrp="1"/>
          </p:cNvSpPr>
          <p:nvPr>
            <p:ph type="title"/>
          </p:nvPr>
        </p:nvSpPr>
        <p:spPr/>
        <p:txBody>
          <a:bodyPr/>
          <a:lstStyle/>
          <a:p>
            <a:r>
              <a:rPr lang="en-US" dirty="0"/>
              <a:t>Resolution</a:t>
            </a:r>
          </a:p>
        </p:txBody>
      </p:sp>
      <p:pic>
        <p:nvPicPr>
          <p:cNvPr id="4" name="Picture 3">
            <a:extLst>
              <a:ext uri="{FF2B5EF4-FFF2-40B4-BE49-F238E27FC236}">
                <a16:creationId xmlns:a16="http://schemas.microsoft.com/office/drawing/2014/main" id="{500534C2-7D6E-1649-8A68-92194744820F}"/>
              </a:ext>
            </a:extLst>
          </p:cNvPr>
          <p:cNvPicPr>
            <a:picLocks noChangeAspect="1"/>
          </p:cNvPicPr>
          <p:nvPr/>
        </p:nvPicPr>
        <p:blipFill>
          <a:blip r:embed="rId2"/>
          <a:stretch>
            <a:fillRect/>
          </a:stretch>
        </p:blipFill>
        <p:spPr>
          <a:xfrm>
            <a:off x="749300" y="1879600"/>
            <a:ext cx="3530600" cy="3022600"/>
          </a:xfrm>
          <a:prstGeom prst="rect">
            <a:avLst/>
          </a:prstGeom>
        </p:spPr>
      </p:pic>
      <p:pic>
        <p:nvPicPr>
          <p:cNvPr id="5" name="Picture 4">
            <a:extLst>
              <a:ext uri="{FF2B5EF4-FFF2-40B4-BE49-F238E27FC236}">
                <a16:creationId xmlns:a16="http://schemas.microsoft.com/office/drawing/2014/main" id="{B5E422A8-B18D-D944-839E-0B26EB417D58}"/>
              </a:ext>
            </a:extLst>
          </p:cNvPr>
          <p:cNvPicPr>
            <a:picLocks noChangeAspect="1"/>
          </p:cNvPicPr>
          <p:nvPr/>
        </p:nvPicPr>
        <p:blipFill>
          <a:blip r:embed="rId3"/>
          <a:stretch>
            <a:fillRect/>
          </a:stretch>
        </p:blipFill>
        <p:spPr>
          <a:xfrm>
            <a:off x="4794250" y="1879600"/>
            <a:ext cx="3568700" cy="3060700"/>
          </a:xfrm>
          <a:prstGeom prst="rect">
            <a:avLst/>
          </a:prstGeom>
        </p:spPr>
      </p:pic>
    </p:spTree>
    <p:extLst>
      <p:ext uri="{BB962C8B-B14F-4D97-AF65-F5344CB8AC3E}">
        <p14:creationId xmlns:p14="http://schemas.microsoft.com/office/powerpoint/2010/main" val="355907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8C1B18FD-4179-B849-BF49-F167697B383D}"/>
              </a:ext>
            </a:extLst>
          </p:cNvPr>
          <p:cNvSpPr>
            <a:spLocks noChangeArrowheads="1"/>
          </p:cNvSpPr>
          <p:nvPr/>
        </p:nvSpPr>
        <p:spPr bwMode="auto">
          <a:xfrm>
            <a:off x="990600" y="5257800"/>
            <a:ext cx="731520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b="1">
                <a:ea typeface="Calibri" panose="020F0502020204030204" pitchFamily="34" charset="0"/>
                <a:cs typeface="Arial" panose="020B0604020202020204" pitchFamily="34" charset="0"/>
              </a:rPr>
              <a:t>Figure 4.6 </a:t>
            </a:r>
            <a:r>
              <a:rPr lang="en-US" altLang="en-US" sz="1200">
                <a:ea typeface="Calibri" panose="020F0502020204030204" pitchFamily="34" charset="0"/>
                <a:cs typeface="Arial" panose="020B0604020202020204" pitchFamily="34" charset="0"/>
              </a:rPr>
              <a:t>Schematic diagram showing the hydrogeology and model layers for a seven layer quasi-</a:t>
            </a:r>
          </a:p>
          <a:p>
            <a:pPr>
              <a:buFontTx/>
              <a:buNone/>
            </a:pPr>
            <a:r>
              <a:rPr lang="en-US" altLang="en-US" sz="1200">
                <a:ea typeface="Calibri" panose="020F0502020204030204" pitchFamily="34" charset="0"/>
                <a:cs typeface="Arial" panose="020B0604020202020204" pitchFamily="34" charset="0"/>
              </a:rPr>
              <a:t>3D model of the Savannah River Site, SC, USA. Confining beds are not represented in the FD grid but are indirectly included in the model by representing the vertical resistance of the confining beds by leakance and flow through the layers by leakage terms </a:t>
            </a:r>
            <a:r>
              <a:rPr lang="en-US" altLang="en-US" sz="1200" i="1">
                <a:ea typeface="Calibri" panose="020F0502020204030204" pitchFamily="34" charset="0"/>
                <a:cs typeface="Arial" panose="020B0604020202020204" pitchFamily="34" charset="0"/>
              </a:rPr>
              <a:t>(Clark and West, 1998).</a:t>
            </a:r>
          </a:p>
        </p:txBody>
      </p:sp>
      <p:pic>
        <p:nvPicPr>
          <p:cNvPr id="9219" name="Picture 2">
            <a:extLst>
              <a:ext uri="{FF2B5EF4-FFF2-40B4-BE49-F238E27FC236}">
                <a16:creationId xmlns:a16="http://schemas.microsoft.com/office/drawing/2014/main" id="{22C847F2-EB7F-224D-9658-2C321273DC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8581" y="1290722"/>
            <a:ext cx="5604794" cy="385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241B103-687B-E447-9AF8-C737C71938AE}"/>
              </a:ext>
            </a:extLst>
          </p:cNvPr>
          <p:cNvSpPr>
            <a:spLocks noGrp="1"/>
          </p:cNvSpPr>
          <p:nvPr>
            <p:ph type="title"/>
          </p:nvPr>
        </p:nvSpPr>
        <p:spPr/>
        <p:txBody>
          <a:bodyPr/>
          <a:lstStyle/>
          <a:p>
            <a:r>
              <a:rPr lang="en-US" dirty="0"/>
              <a:t>Layering</a:t>
            </a:r>
          </a:p>
        </p:txBody>
      </p:sp>
      <p:sp>
        <p:nvSpPr>
          <p:cNvPr id="9220" name="Footer Placeholder 1">
            <a:extLst>
              <a:ext uri="{FF2B5EF4-FFF2-40B4-BE49-F238E27FC236}">
                <a16:creationId xmlns:a16="http://schemas.microsoft.com/office/drawing/2014/main" id="{7A5D0049-FC05-C84E-9367-9A2C5F5EF45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327162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B20E-076D-CE4F-88A3-27C6B92D3449}"/>
              </a:ext>
            </a:extLst>
          </p:cNvPr>
          <p:cNvSpPr>
            <a:spLocks noGrp="1"/>
          </p:cNvSpPr>
          <p:nvPr>
            <p:ph type="title"/>
          </p:nvPr>
        </p:nvSpPr>
        <p:spPr/>
        <p:txBody>
          <a:bodyPr/>
          <a:lstStyle/>
          <a:p>
            <a:r>
              <a:rPr lang="en-US" dirty="0"/>
              <a:t>Boundary Conditions</a:t>
            </a:r>
          </a:p>
        </p:txBody>
      </p:sp>
      <p:sp>
        <p:nvSpPr>
          <p:cNvPr id="3" name="Content Placeholder 2">
            <a:extLst>
              <a:ext uri="{FF2B5EF4-FFF2-40B4-BE49-F238E27FC236}">
                <a16:creationId xmlns:a16="http://schemas.microsoft.com/office/drawing/2014/main" id="{22B2ACE1-3F99-C240-9203-7505B914BBB6}"/>
              </a:ext>
            </a:extLst>
          </p:cNvPr>
          <p:cNvSpPr>
            <a:spLocks noGrp="1"/>
          </p:cNvSpPr>
          <p:nvPr>
            <p:ph idx="1"/>
          </p:nvPr>
        </p:nvSpPr>
        <p:spPr/>
        <p:txBody>
          <a:bodyPr/>
          <a:lstStyle/>
          <a:p>
            <a:r>
              <a:rPr lang="en-US" dirty="0"/>
              <a:t>Specified Head</a:t>
            </a:r>
          </a:p>
          <a:p>
            <a:pPr lvl="1"/>
            <a:r>
              <a:rPr lang="en-US" dirty="0"/>
              <a:t>Type 1</a:t>
            </a:r>
          </a:p>
          <a:p>
            <a:pPr lvl="1"/>
            <a:r>
              <a:rPr lang="en-US" dirty="0"/>
              <a:t>Dirichlet</a:t>
            </a:r>
          </a:p>
          <a:p>
            <a:r>
              <a:rPr lang="en-US" dirty="0"/>
              <a:t>Specified Flow</a:t>
            </a:r>
          </a:p>
          <a:p>
            <a:pPr lvl="1"/>
            <a:r>
              <a:rPr lang="en-US" dirty="0"/>
              <a:t>Type 2</a:t>
            </a:r>
          </a:p>
          <a:p>
            <a:pPr lvl="1"/>
            <a:r>
              <a:rPr lang="en-US" dirty="0"/>
              <a:t>Neumann</a:t>
            </a:r>
          </a:p>
          <a:p>
            <a:r>
              <a:rPr lang="en-US" dirty="0"/>
              <a:t>Head-Dependent Boundary</a:t>
            </a:r>
          </a:p>
          <a:p>
            <a:pPr lvl="1"/>
            <a:r>
              <a:rPr lang="en-US" dirty="0"/>
              <a:t>Type 3</a:t>
            </a:r>
          </a:p>
          <a:p>
            <a:pPr lvl="1"/>
            <a:r>
              <a:rPr lang="en-US" dirty="0"/>
              <a:t>Cauchy</a:t>
            </a:r>
          </a:p>
        </p:txBody>
      </p:sp>
    </p:spTree>
    <p:extLst>
      <p:ext uri="{BB962C8B-B14F-4D97-AF65-F5344CB8AC3E}">
        <p14:creationId xmlns:p14="http://schemas.microsoft.com/office/powerpoint/2010/main" val="233276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1403-E661-B243-A669-77EA1E84B24B}"/>
              </a:ext>
            </a:extLst>
          </p:cNvPr>
          <p:cNvSpPr>
            <a:spLocks noGrp="1"/>
          </p:cNvSpPr>
          <p:nvPr>
            <p:ph type="title"/>
          </p:nvPr>
        </p:nvSpPr>
        <p:spPr/>
        <p:txBody>
          <a:bodyPr/>
          <a:lstStyle/>
          <a:p>
            <a:r>
              <a:rPr lang="en-US" dirty="0"/>
              <a:t>MODFLOW Boundary Conditions</a:t>
            </a:r>
          </a:p>
        </p:txBody>
      </p:sp>
      <p:sp>
        <p:nvSpPr>
          <p:cNvPr id="3" name="Content Placeholder 2">
            <a:extLst>
              <a:ext uri="{FF2B5EF4-FFF2-40B4-BE49-F238E27FC236}">
                <a16:creationId xmlns:a16="http://schemas.microsoft.com/office/drawing/2014/main" id="{F36CE742-27B3-CC41-AADB-71EE9EF0FCE1}"/>
              </a:ext>
            </a:extLst>
          </p:cNvPr>
          <p:cNvSpPr>
            <a:spLocks noGrp="1"/>
          </p:cNvSpPr>
          <p:nvPr>
            <p:ph idx="1"/>
          </p:nvPr>
        </p:nvSpPr>
        <p:spPr/>
        <p:txBody>
          <a:bodyPr>
            <a:normAutofit fontScale="92500" lnSpcReduction="10000"/>
          </a:bodyPr>
          <a:lstStyle/>
          <a:p>
            <a:r>
              <a:rPr lang="en-US" dirty="0"/>
              <a:t>Traditional</a:t>
            </a:r>
          </a:p>
          <a:p>
            <a:pPr lvl="1"/>
            <a:r>
              <a:rPr lang="en-US" dirty="0"/>
              <a:t>Well</a:t>
            </a:r>
          </a:p>
          <a:p>
            <a:pPr lvl="1"/>
            <a:r>
              <a:rPr lang="en-US" dirty="0"/>
              <a:t>Drain</a:t>
            </a:r>
          </a:p>
          <a:p>
            <a:pPr lvl="1"/>
            <a:r>
              <a:rPr lang="en-US" dirty="0"/>
              <a:t>River</a:t>
            </a:r>
          </a:p>
          <a:p>
            <a:pPr lvl="1"/>
            <a:r>
              <a:rPr lang="en-US" dirty="0"/>
              <a:t>General-Head Boundary</a:t>
            </a:r>
          </a:p>
          <a:p>
            <a:pPr lvl="1"/>
            <a:r>
              <a:rPr lang="en-US" dirty="0"/>
              <a:t>Recharge</a:t>
            </a:r>
          </a:p>
          <a:p>
            <a:pPr lvl="1"/>
            <a:r>
              <a:rPr lang="en-US" dirty="0"/>
              <a:t>Evapotranspiration</a:t>
            </a:r>
          </a:p>
          <a:p>
            <a:r>
              <a:rPr lang="en-US" dirty="0"/>
              <a:t>Advanced</a:t>
            </a:r>
          </a:p>
          <a:p>
            <a:pPr lvl="1"/>
            <a:r>
              <a:rPr lang="en-US" dirty="0"/>
              <a:t>Stream-Flow Routing</a:t>
            </a:r>
          </a:p>
          <a:p>
            <a:pPr lvl="1"/>
            <a:r>
              <a:rPr lang="en-US" dirty="0"/>
              <a:t>Unsaturated Zone Flow</a:t>
            </a:r>
          </a:p>
          <a:p>
            <a:pPr lvl="1"/>
            <a:r>
              <a:rPr lang="en-US" dirty="0"/>
              <a:t>Multi-Node Well</a:t>
            </a:r>
          </a:p>
          <a:p>
            <a:pPr lvl="1"/>
            <a:r>
              <a:rPr lang="en-US" dirty="0"/>
              <a:t>Lake</a:t>
            </a:r>
          </a:p>
        </p:txBody>
      </p:sp>
      <p:pic>
        <p:nvPicPr>
          <p:cNvPr id="4" name="Picture 3">
            <a:extLst>
              <a:ext uri="{FF2B5EF4-FFF2-40B4-BE49-F238E27FC236}">
                <a16:creationId xmlns:a16="http://schemas.microsoft.com/office/drawing/2014/main" id="{B582F52F-273C-4848-AF18-5D647D0C3A98}"/>
              </a:ext>
            </a:extLst>
          </p:cNvPr>
          <p:cNvPicPr>
            <a:picLocks noChangeAspect="1"/>
          </p:cNvPicPr>
          <p:nvPr/>
        </p:nvPicPr>
        <p:blipFill>
          <a:blip r:embed="rId2"/>
          <a:stretch>
            <a:fillRect/>
          </a:stretch>
        </p:blipFill>
        <p:spPr>
          <a:xfrm>
            <a:off x="4651177" y="2228309"/>
            <a:ext cx="3854846" cy="2433133"/>
          </a:xfrm>
          <a:prstGeom prst="rect">
            <a:avLst/>
          </a:prstGeom>
        </p:spPr>
      </p:pic>
    </p:spTree>
    <p:extLst>
      <p:ext uri="{BB962C8B-B14F-4D97-AF65-F5344CB8AC3E}">
        <p14:creationId xmlns:p14="http://schemas.microsoft.com/office/powerpoint/2010/main" val="2519662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2">
            <a:extLst>
              <a:ext uri="{FF2B5EF4-FFF2-40B4-BE49-F238E27FC236}">
                <a16:creationId xmlns:a16="http://schemas.microsoft.com/office/drawing/2014/main" id="{1953B07E-B943-B843-B4E9-B218B0E3F3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29568" y="329469"/>
            <a:ext cx="3854044" cy="5797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Footer Placeholder 1">
            <a:extLst>
              <a:ext uri="{FF2B5EF4-FFF2-40B4-BE49-F238E27FC236}">
                <a16:creationId xmlns:a16="http://schemas.microsoft.com/office/drawing/2014/main" id="{C92FEF74-A571-524F-AFB6-A5A210CDEB1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344653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C803-FF62-F74B-A84B-3AFFB78D4DE4}"/>
              </a:ext>
            </a:extLst>
          </p:cNvPr>
          <p:cNvSpPr>
            <a:spLocks noGrp="1"/>
          </p:cNvSpPr>
          <p:nvPr>
            <p:ph type="title"/>
          </p:nvPr>
        </p:nvSpPr>
        <p:spPr/>
        <p:txBody>
          <a:bodyPr/>
          <a:lstStyle/>
          <a:p>
            <a:r>
              <a:rPr lang="en-US" dirty="0"/>
              <a:t>Parameter Assignment</a:t>
            </a:r>
          </a:p>
        </p:txBody>
      </p:sp>
      <p:pic>
        <p:nvPicPr>
          <p:cNvPr id="3" name="Picture 2">
            <a:extLst>
              <a:ext uri="{FF2B5EF4-FFF2-40B4-BE49-F238E27FC236}">
                <a16:creationId xmlns:a16="http://schemas.microsoft.com/office/drawing/2014/main" id="{FF2F84E3-DAFE-914A-B82B-A950EFA62F7C}"/>
              </a:ext>
            </a:extLst>
          </p:cNvPr>
          <p:cNvPicPr>
            <a:picLocks noChangeAspect="1"/>
          </p:cNvPicPr>
          <p:nvPr/>
        </p:nvPicPr>
        <p:blipFill>
          <a:blip r:embed="rId2"/>
          <a:stretch>
            <a:fillRect/>
          </a:stretch>
        </p:blipFill>
        <p:spPr>
          <a:xfrm>
            <a:off x="1017215" y="1847866"/>
            <a:ext cx="6322170" cy="4432269"/>
          </a:xfrm>
          <a:prstGeom prst="rect">
            <a:avLst/>
          </a:prstGeom>
        </p:spPr>
      </p:pic>
      <p:pic>
        <p:nvPicPr>
          <p:cNvPr id="4" name="Picture 3">
            <a:extLst>
              <a:ext uri="{FF2B5EF4-FFF2-40B4-BE49-F238E27FC236}">
                <a16:creationId xmlns:a16="http://schemas.microsoft.com/office/drawing/2014/main" id="{71FE48B2-8322-6749-9076-7259E4780570}"/>
              </a:ext>
            </a:extLst>
          </p:cNvPr>
          <p:cNvPicPr>
            <a:picLocks noChangeAspect="1"/>
          </p:cNvPicPr>
          <p:nvPr/>
        </p:nvPicPr>
        <p:blipFill>
          <a:blip r:embed="rId3"/>
          <a:stretch>
            <a:fillRect/>
          </a:stretch>
        </p:blipFill>
        <p:spPr>
          <a:xfrm>
            <a:off x="7419678" y="2735328"/>
            <a:ext cx="1490414" cy="1920744"/>
          </a:xfrm>
          <a:prstGeom prst="rect">
            <a:avLst/>
          </a:prstGeom>
        </p:spPr>
      </p:pic>
    </p:spTree>
    <p:extLst>
      <p:ext uri="{BB962C8B-B14F-4D97-AF65-F5344CB8AC3E}">
        <p14:creationId xmlns:p14="http://schemas.microsoft.com/office/powerpoint/2010/main" val="69310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4ED8-571F-D846-908C-BF55B9F2044D}"/>
              </a:ext>
            </a:extLst>
          </p:cNvPr>
          <p:cNvSpPr>
            <a:spLocks noGrp="1"/>
          </p:cNvSpPr>
          <p:nvPr>
            <p:ph type="title"/>
          </p:nvPr>
        </p:nvSpPr>
        <p:spPr/>
        <p:txBody>
          <a:bodyPr/>
          <a:lstStyle/>
          <a:p>
            <a:r>
              <a:rPr lang="en-US" dirty="0"/>
              <a:t>Parameter Assignment</a:t>
            </a:r>
          </a:p>
        </p:txBody>
      </p:sp>
      <p:pic>
        <p:nvPicPr>
          <p:cNvPr id="4" name="Picture 3">
            <a:extLst>
              <a:ext uri="{FF2B5EF4-FFF2-40B4-BE49-F238E27FC236}">
                <a16:creationId xmlns:a16="http://schemas.microsoft.com/office/drawing/2014/main" id="{61C7EEC2-3DEB-494F-86B4-D56E947A1646}"/>
              </a:ext>
            </a:extLst>
          </p:cNvPr>
          <p:cNvPicPr>
            <a:picLocks noChangeAspect="1"/>
          </p:cNvPicPr>
          <p:nvPr/>
        </p:nvPicPr>
        <p:blipFill>
          <a:blip r:embed="rId2"/>
          <a:stretch>
            <a:fillRect/>
          </a:stretch>
        </p:blipFill>
        <p:spPr>
          <a:xfrm>
            <a:off x="763570" y="1903018"/>
            <a:ext cx="6524659" cy="4499765"/>
          </a:xfrm>
          <a:prstGeom prst="rect">
            <a:avLst/>
          </a:prstGeom>
        </p:spPr>
      </p:pic>
      <p:pic>
        <p:nvPicPr>
          <p:cNvPr id="5" name="Picture 4">
            <a:extLst>
              <a:ext uri="{FF2B5EF4-FFF2-40B4-BE49-F238E27FC236}">
                <a16:creationId xmlns:a16="http://schemas.microsoft.com/office/drawing/2014/main" id="{B628CC2E-504E-8C42-83A0-B6A6BB1561F4}"/>
              </a:ext>
            </a:extLst>
          </p:cNvPr>
          <p:cNvPicPr>
            <a:picLocks noChangeAspect="1"/>
          </p:cNvPicPr>
          <p:nvPr/>
        </p:nvPicPr>
        <p:blipFill>
          <a:blip r:embed="rId3"/>
          <a:stretch>
            <a:fillRect/>
          </a:stretch>
        </p:blipFill>
        <p:spPr>
          <a:xfrm>
            <a:off x="7419678" y="2735328"/>
            <a:ext cx="1490414" cy="1920744"/>
          </a:xfrm>
          <a:prstGeom prst="rect">
            <a:avLst/>
          </a:prstGeom>
        </p:spPr>
      </p:pic>
    </p:spTree>
    <p:extLst>
      <p:ext uri="{BB962C8B-B14F-4D97-AF65-F5344CB8AC3E}">
        <p14:creationId xmlns:p14="http://schemas.microsoft.com/office/powerpoint/2010/main" val="218075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1">
            <a:extLst>
              <a:ext uri="{FF2B5EF4-FFF2-40B4-BE49-F238E27FC236}">
                <a16:creationId xmlns:a16="http://schemas.microsoft.com/office/drawing/2014/main" id="{A771B402-3F24-B04A-8503-38036BDFA1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338" y="483955"/>
            <a:ext cx="3575438" cy="556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22CF514-FFCE-FF47-8352-F7F102DFA685}"/>
              </a:ext>
            </a:extLst>
          </p:cNvPr>
          <p:cNvSpPr>
            <a:spLocks noGrp="1"/>
          </p:cNvSpPr>
          <p:nvPr>
            <p:ph type="title"/>
          </p:nvPr>
        </p:nvSpPr>
        <p:spPr/>
        <p:txBody>
          <a:bodyPr/>
          <a:lstStyle/>
          <a:p>
            <a:r>
              <a:rPr lang="en-US" dirty="0"/>
              <a:t>Workflow</a:t>
            </a:r>
          </a:p>
        </p:txBody>
      </p:sp>
      <p:sp>
        <p:nvSpPr>
          <p:cNvPr id="4100" name="Footer Placeholder 1">
            <a:extLst>
              <a:ext uri="{FF2B5EF4-FFF2-40B4-BE49-F238E27FC236}">
                <a16:creationId xmlns:a16="http://schemas.microsoft.com/office/drawing/2014/main" id="{BC3ADD55-B962-DB43-9508-5CB4151B0A5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pic>
        <p:nvPicPr>
          <p:cNvPr id="6" name="Picture 5">
            <a:extLst>
              <a:ext uri="{FF2B5EF4-FFF2-40B4-BE49-F238E27FC236}">
                <a16:creationId xmlns:a16="http://schemas.microsoft.com/office/drawing/2014/main" id="{320F95C3-E857-2C4B-ABF1-AB162FF00815}"/>
              </a:ext>
            </a:extLst>
          </p:cNvPr>
          <p:cNvPicPr>
            <a:picLocks noChangeAspect="1"/>
          </p:cNvPicPr>
          <p:nvPr/>
        </p:nvPicPr>
        <p:blipFill rotWithShape="1">
          <a:blip r:embed="rId3"/>
          <a:srcRect l="52434"/>
          <a:stretch/>
        </p:blipFill>
        <p:spPr>
          <a:xfrm>
            <a:off x="7714695" y="193418"/>
            <a:ext cx="1249730" cy="1848448"/>
          </a:xfrm>
          <a:prstGeom prst="rect">
            <a:avLst/>
          </a:prstGeom>
        </p:spPr>
      </p:pic>
    </p:spTree>
    <p:extLst>
      <p:ext uri="{BB962C8B-B14F-4D97-AF65-F5344CB8AC3E}">
        <p14:creationId xmlns:p14="http://schemas.microsoft.com/office/powerpoint/2010/main" val="1366858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F5204-74CB-6947-A33B-84FF4E315616}"/>
              </a:ext>
            </a:extLst>
          </p:cNvPr>
          <p:cNvSpPr>
            <a:spLocks noGrp="1"/>
          </p:cNvSpPr>
          <p:nvPr>
            <p:ph type="title"/>
          </p:nvPr>
        </p:nvSpPr>
        <p:spPr/>
        <p:txBody>
          <a:bodyPr/>
          <a:lstStyle/>
          <a:p>
            <a:r>
              <a:rPr lang="en-US" dirty="0"/>
              <a:t>Parameter Assignment</a:t>
            </a:r>
          </a:p>
        </p:txBody>
      </p:sp>
      <p:pic>
        <p:nvPicPr>
          <p:cNvPr id="3" name="Picture 2">
            <a:extLst>
              <a:ext uri="{FF2B5EF4-FFF2-40B4-BE49-F238E27FC236}">
                <a16:creationId xmlns:a16="http://schemas.microsoft.com/office/drawing/2014/main" id="{F9F76475-B106-AC4A-82A2-4C08819CCFFC}"/>
              </a:ext>
            </a:extLst>
          </p:cNvPr>
          <p:cNvPicPr>
            <a:picLocks noChangeAspect="1"/>
          </p:cNvPicPr>
          <p:nvPr/>
        </p:nvPicPr>
        <p:blipFill>
          <a:blip r:embed="rId2"/>
          <a:stretch>
            <a:fillRect/>
          </a:stretch>
        </p:blipFill>
        <p:spPr>
          <a:xfrm>
            <a:off x="1120007" y="1774761"/>
            <a:ext cx="6299671" cy="4454768"/>
          </a:xfrm>
          <a:prstGeom prst="rect">
            <a:avLst/>
          </a:prstGeom>
        </p:spPr>
      </p:pic>
      <p:pic>
        <p:nvPicPr>
          <p:cNvPr id="4" name="Picture 3">
            <a:extLst>
              <a:ext uri="{FF2B5EF4-FFF2-40B4-BE49-F238E27FC236}">
                <a16:creationId xmlns:a16="http://schemas.microsoft.com/office/drawing/2014/main" id="{2F0E9660-E092-7E4E-9581-A84225DBD0D4}"/>
              </a:ext>
            </a:extLst>
          </p:cNvPr>
          <p:cNvPicPr>
            <a:picLocks noChangeAspect="1"/>
          </p:cNvPicPr>
          <p:nvPr/>
        </p:nvPicPr>
        <p:blipFill>
          <a:blip r:embed="rId3"/>
          <a:stretch>
            <a:fillRect/>
          </a:stretch>
        </p:blipFill>
        <p:spPr>
          <a:xfrm>
            <a:off x="7419678" y="2735328"/>
            <a:ext cx="1490414" cy="1920744"/>
          </a:xfrm>
          <a:prstGeom prst="rect">
            <a:avLst/>
          </a:prstGeom>
        </p:spPr>
      </p:pic>
    </p:spTree>
    <p:extLst>
      <p:ext uri="{BB962C8B-B14F-4D97-AF65-F5344CB8AC3E}">
        <p14:creationId xmlns:p14="http://schemas.microsoft.com/office/powerpoint/2010/main" val="1240036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a:extLst>
              <a:ext uri="{FF2B5EF4-FFF2-40B4-BE49-F238E27FC236}">
                <a16:creationId xmlns:a16="http://schemas.microsoft.com/office/drawing/2014/main" id="{D2B043C4-B405-CA4A-8CD9-06925959D3FE}"/>
              </a:ext>
            </a:extLst>
          </p:cNvPr>
          <p:cNvSpPr>
            <a:spLocks noChangeArrowheads="1"/>
          </p:cNvSpPr>
          <p:nvPr/>
        </p:nvSpPr>
        <p:spPr bwMode="auto">
          <a:xfrm>
            <a:off x="990600" y="57150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b="1"/>
              <a:t>Figure B6.2.3</a:t>
            </a:r>
            <a:r>
              <a:rPr lang="en-US" altLang="en-US" sz="1200" b="1">
                <a:ea typeface="Calibri" panose="020F0502020204030204" pitchFamily="34" charset="0"/>
                <a:cs typeface="Arial" panose="020B0604020202020204" pitchFamily="34" charset="0"/>
              </a:rPr>
              <a:t> </a:t>
            </a:r>
            <a:r>
              <a:rPr lang="en-US" altLang="en-US" sz="1200" b="1"/>
              <a:t>Cont'd.</a:t>
            </a:r>
            <a:r>
              <a:rPr lang="en-US" altLang="en-US" sz="1200"/>
              <a:t> (b) FD grid and values of hydraulic conductivity used in MODFLOW </a:t>
            </a:r>
            <a:r>
              <a:rPr lang="en-US" altLang="en-US" sz="1200" i="1"/>
              <a:t>(Markstrom et al., 2008).</a:t>
            </a:r>
            <a:endParaRPr lang="en-US" altLang="en-US" sz="1200" i="1">
              <a:cs typeface="Calibri" panose="020F0502020204030204" pitchFamily="34" charset="0"/>
            </a:endParaRPr>
          </a:p>
        </p:txBody>
      </p:sp>
      <p:pic>
        <p:nvPicPr>
          <p:cNvPr id="21507" name="Picture 2">
            <a:extLst>
              <a:ext uri="{FF2B5EF4-FFF2-40B4-BE49-F238E27FC236}">
                <a16:creationId xmlns:a16="http://schemas.microsoft.com/office/drawing/2014/main" id="{3EE400C8-99E3-0E47-9763-7B2B2C9095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0450" y="228600"/>
            <a:ext cx="44831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Footer Placeholder 1">
            <a:extLst>
              <a:ext uri="{FF2B5EF4-FFF2-40B4-BE49-F238E27FC236}">
                <a16:creationId xmlns:a16="http://schemas.microsoft.com/office/drawing/2014/main" id="{D0A701AF-4AAA-0541-BCDB-C49EE7B0067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077959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AF3E-F2A0-C34D-B8B8-8EDDE5C58280}"/>
              </a:ext>
            </a:extLst>
          </p:cNvPr>
          <p:cNvSpPr>
            <a:spLocks noGrp="1"/>
          </p:cNvSpPr>
          <p:nvPr>
            <p:ph type="title"/>
          </p:nvPr>
        </p:nvSpPr>
        <p:spPr/>
        <p:txBody>
          <a:bodyPr/>
          <a:lstStyle/>
          <a:p>
            <a:r>
              <a:rPr lang="en-US" dirty="0"/>
              <a:t>Temporal Considerations</a:t>
            </a:r>
          </a:p>
        </p:txBody>
      </p:sp>
      <p:sp>
        <p:nvSpPr>
          <p:cNvPr id="4" name="Content Placeholder 3">
            <a:extLst>
              <a:ext uri="{FF2B5EF4-FFF2-40B4-BE49-F238E27FC236}">
                <a16:creationId xmlns:a16="http://schemas.microsoft.com/office/drawing/2014/main" id="{CC3A8298-0ABB-7341-8D02-18256D0BA13E}"/>
              </a:ext>
            </a:extLst>
          </p:cNvPr>
          <p:cNvSpPr>
            <a:spLocks noGrp="1"/>
          </p:cNvSpPr>
          <p:nvPr>
            <p:ph idx="1"/>
          </p:nvPr>
        </p:nvSpPr>
        <p:spPr/>
        <p:txBody>
          <a:bodyPr/>
          <a:lstStyle/>
          <a:p>
            <a:r>
              <a:rPr lang="en-US" dirty="0"/>
              <a:t>Steady State</a:t>
            </a:r>
          </a:p>
          <a:p>
            <a:pPr lvl="1"/>
            <a:r>
              <a:rPr lang="en-US" dirty="0"/>
              <a:t>In – Out = 0</a:t>
            </a:r>
          </a:p>
          <a:p>
            <a:pPr lvl="1"/>
            <a:r>
              <a:rPr lang="en-US" dirty="0"/>
              <a:t>Heads do not change with time</a:t>
            </a:r>
          </a:p>
          <a:p>
            <a:pPr lvl="1"/>
            <a:endParaRPr lang="en-US" dirty="0"/>
          </a:p>
          <a:p>
            <a:r>
              <a:rPr lang="en-US" dirty="0"/>
              <a:t>Transient</a:t>
            </a:r>
          </a:p>
          <a:p>
            <a:pPr lvl="1"/>
            <a:r>
              <a:rPr lang="en-US" dirty="0"/>
              <a:t>In – Out = Change in Storage</a:t>
            </a:r>
          </a:p>
          <a:p>
            <a:pPr lvl="1"/>
            <a:r>
              <a:rPr lang="en-US" dirty="0"/>
              <a:t>Time is divided into time steps</a:t>
            </a:r>
          </a:p>
        </p:txBody>
      </p:sp>
    </p:spTree>
    <p:extLst>
      <p:ext uri="{BB962C8B-B14F-4D97-AF65-F5344CB8AC3E}">
        <p14:creationId xmlns:p14="http://schemas.microsoft.com/office/powerpoint/2010/main" val="578139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346A-CB33-074C-84DA-B4432DF7C815}"/>
              </a:ext>
            </a:extLst>
          </p:cNvPr>
          <p:cNvSpPr>
            <a:spLocks noGrp="1"/>
          </p:cNvSpPr>
          <p:nvPr>
            <p:ph type="title"/>
          </p:nvPr>
        </p:nvSpPr>
        <p:spPr/>
        <p:txBody>
          <a:bodyPr/>
          <a:lstStyle/>
          <a:p>
            <a:r>
              <a:rPr lang="en-US" dirty="0"/>
              <a:t>Temporal Discretization</a:t>
            </a:r>
          </a:p>
        </p:txBody>
      </p:sp>
      <p:pic>
        <p:nvPicPr>
          <p:cNvPr id="3" name="Picture 2">
            <a:extLst>
              <a:ext uri="{FF2B5EF4-FFF2-40B4-BE49-F238E27FC236}">
                <a16:creationId xmlns:a16="http://schemas.microsoft.com/office/drawing/2014/main" id="{B5A718A3-4F1D-904E-A63A-46DE1D025F09}"/>
              </a:ext>
            </a:extLst>
          </p:cNvPr>
          <p:cNvPicPr>
            <a:picLocks noChangeAspect="1"/>
          </p:cNvPicPr>
          <p:nvPr/>
        </p:nvPicPr>
        <p:blipFill>
          <a:blip r:embed="rId2"/>
          <a:stretch>
            <a:fillRect/>
          </a:stretch>
        </p:blipFill>
        <p:spPr>
          <a:xfrm>
            <a:off x="2026228" y="1451695"/>
            <a:ext cx="5091545" cy="4964545"/>
          </a:xfrm>
          <a:prstGeom prst="rect">
            <a:avLst/>
          </a:prstGeom>
        </p:spPr>
      </p:pic>
    </p:spTree>
    <p:extLst>
      <p:ext uri="{BB962C8B-B14F-4D97-AF65-F5344CB8AC3E}">
        <p14:creationId xmlns:p14="http://schemas.microsoft.com/office/powerpoint/2010/main" val="1001889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76EBB6CD-9D0C-3748-915E-21A4C15CD461}"/>
              </a:ext>
            </a:extLst>
          </p:cNvPr>
          <p:cNvSpPr>
            <a:spLocks noChangeArrowheads="1"/>
          </p:cNvSpPr>
          <p:nvPr/>
        </p:nvSpPr>
        <p:spPr bwMode="auto">
          <a:xfrm>
            <a:off x="990600" y="5105400"/>
            <a:ext cx="7315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b="1">
                <a:ea typeface="Calibri" panose="020F0502020204030204" pitchFamily="34" charset="0"/>
                <a:cs typeface="Arial" panose="020B0604020202020204" pitchFamily="34" charset="0"/>
              </a:rPr>
              <a:t>Figure 7.9 </a:t>
            </a:r>
            <a:r>
              <a:rPr lang="en-US" altLang="en-US" sz="1200">
                <a:ea typeface="Calibri" panose="020F0502020204030204" pitchFamily="34" charset="0"/>
                <a:cs typeface="Arial" panose="020B0604020202020204" pitchFamily="34" charset="0"/>
              </a:rPr>
              <a:t>Effect of the size of the time step (Δt) on the numerical solution (dots) for the decay of a groundwater mound compared to an analytical solution (solid line). Small time steps in (a) and (b) give results that match the analytical solution very well. The larger time step in (c) also provides an acceptable match to the analytical solution. The time step in (d) produced results that do not match the solution within the first 30 days </a:t>
            </a:r>
            <a:r>
              <a:rPr lang="en-US" altLang="en-US" sz="1200" i="1">
                <a:ea typeface="Calibri" panose="020F0502020204030204" pitchFamily="34" charset="0"/>
                <a:cs typeface="Arial" panose="020B0604020202020204" pitchFamily="34" charset="0"/>
              </a:rPr>
              <a:t>(modified from Townley and Wilson, 1980)</a:t>
            </a:r>
            <a:r>
              <a:rPr lang="en-US" altLang="en-US" sz="1200">
                <a:ea typeface="Calibri" panose="020F0502020204030204" pitchFamily="34" charset="0"/>
                <a:cs typeface="Arial" panose="020B0604020202020204" pitchFamily="34" charset="0"/>
              </a:rPr>
              <a:t>.</a:t>
            </a:r>
            <a:endParaRPr lang="en-US" altLang="en-US" sz="1200" i="1">
              <a:ea typeface="Calibri" panose="020F0502020204030204" pitchFamily="34" charset="0"/>
              <a:cs typeface="Arial" panose="020B0604020202020204" pitchFamily="34" charset="0"/>
            </a:endParaRPr>
          </a:p>
        </p:txBody>
      </p:sp>
      <p:pic>
        <p:nvPicPr>
          <p:cNvPr id="12291" name="Picture 1">
            <a:extLst>
              <a:ext uri="{FF2B5EF4-FFF2-40B4-BE49-F238E27FC236}">
                <a16:creationId xmlns:a16="http://schemas.microsoft.com/office/drawing/2014/main" id="{4EB0D761-2AF5-C440-8AF2-E3572616A4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3650" y="228600"/>
            <a:ext cx="40767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Footer Placeholder 1">
            <a:extLst>
              <a:ext uri="{FF2B5EF4-FFF2-40B4-BE49-F238E27FC236}">
                <a16:creationId xmlns:a16="http://schemas.microsoft.com/office/drawing/2014/main" id="{AEF9C5D1-D3BA-9346-BFE7-F196E4E0200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479999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a:extLst>
              <a:ext uri="{FF2B5EF4-FFF2-40B4-BE49-F238E27FC236}">
                <a16:creationId xmlns:a16="http://schemas.microsoft.com/office/drawing/2014/main" id="{5C55A3DD-FDD0-B34A-AD6B-02E27D51EA6D}"/>
              </a:ext>
            </a:extLst>
          </p:cNvPr>
          <p:cNvSpPr>
            <a:spLocks noChangeArrowheads="1"/>
          </p:cNvSpPr>
          <p:nvPr/>
        </p:nvSpPr>
        <p:spPr bwMode="auto">
          <a:xfrm>
            <a:off x="990600" y="4800600"/>
            <a:ext cx="7315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b="1">
                <a:ea typeface="Calibri" panose="020F0502020204030204" pitchFamily="34" charset="0"/>
                <a:cs typeface="Arial" panose="020B0604020202020204" pitchFamily="34" charset="0"/>
              </a:rPr>
              <a:t>Figure 7.7 </a:t>
            </a:r>
            <a:r>
              <a:rPr lang="en-US" altLang="en-US" sz="1200">
                <a:ea typeface="Calibri" panose="020F0502020204030204" pitchFamily="34" charset="0"/>
                <a:cs typeface="Arial" panose="020B0604020202020204" pitchFamily="34" charset="0"/>
              </a:rPr>
              <a:t>Schematic hydrograph showing transient model spin up to generate initial conditions. Arbitrary initial conditions at the beginning of the spin up might be based on historical information about predevelopment water levels (blue dot). Simulated results are shown by the red line. Results for the spin-up period are not used but heads at the end of the spin up are matched to field observations (dashed blue line). The calculated heads at the end of the spin-up period (shown by the brown dot) effectively provide initial conditions for the rest of the transient simulation.</a:t>
            </a:r>
            <a:endParaRPr lang="en-US" altLang="en-US" sz="1200" i="1">
              <a:ea typeface="Calibri" panose="020F0502020204030204" pitchFamily="34" charset="0"/>
              <a:cs typeface="Arial" panose="020B0604020202020204" pitchFamily="34" charset="0"/>
            </a:endParaRPr>
          </a:p>
        </p:txBody>
      </p:sp>
      <p:pic>
        <p:nvPicPr>
          <p:cNvPr id="10243" name="Picture 1">
            <a:extLst>
              <a:ext uri="{FF2B5EF4-FFF2-40B4-BE49-F238E27FC236}">
                <a16:creationId xmlns:a16="http://schemas.microsoft.com/office/drawing/2014/main" id="{E879329C-4BA7-774B-AE11-001D42B933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925" y="1524000"/>
            <a:ext cx="80581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Footer Placeholder 1">
            <a:extLst>
              <a:ext uri="{FF2B5EF4-FFF2-40B4-BE49-F238E27FC236}">
                <a16:creationId xmlns:a16="http://schemas.microsoft.com/office/drawing/2014/main" id="{8FEF7AF0-D11F-4B4C-9C05-928ECF451627}"/>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386856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2B65-DE68-A840-8E86-AF389F05C4B1}"/>
              </a:ext>
            </a:extLst>
          </p:cNvPr>
          <p:cNvSpPr>
            <a:spLocks noGrp="1"/>
          </p:cNvSpPr>
          <p:nvPr>
            <p:ph type="title"/>
          </p:nvPr>
        </p:nvSpPr>
        <p:spPr/>
        <p:txBody>
          <a:bodyPr/>
          <a:lstStyle/>
          <a:p>
            <a:r>
              <a:rPr lang="en-US" dirty="0"/>
              <a:t>Transient Solution</a:t>
            </a:r>
          </a:p>
        </p:txBody>
      </p:sp>
      <p:pic>
        <p:nvPicPr>
          <p:cNvPr id="3" name="Picture 2">
            <a:extLst>
              <a:ext uri="{FF2B5EF4-FFF2-40B4-BE49-F238E27FC236}">
                <a16:creationId xmlns:a16="http://schemas.microsoft.com/office/drawing/2014/main" id="{E6D05F7F-1350-4C4B-A1B1-5E9F520A4F24}"/>
              </a:ext>
            </a:extLst>
          </p:cNvPr>
          <p:cNvPicPr>
            <a:picLocks noChangeAspect="1"/>
          </p:cNvPicPr>
          <p:nvPr/>
        </p:nvPicPr>
        <p:blipFill>
          <a:blip r:embed="rId2"/>
          <a:stretch>
            <a:fillRect/>
          </a:stretch>
        </p:blipFill>
        <p:spPr>
          <a:xfrm>
            <a:off x="2006878" y="1262179"/>
            <a:ext cx="5130244" cy="5152516"/>
          </a:xfrm>
          <a:prstGeom prst="rect">
            <a:avLst/>
          </a:prstGeom>
        </p:spPr>
      </p:pic>
    </p:spTree>
    <p:extLst>
      <p:ext uri="{BB962C8B-B14F-4D97-AF65-F5344CB8AC3E}">
        <p14:creationId xmlns:p14="http://schemas.microsoft.com/office/powerpoint/2010/main" val="725803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5. Calibration</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7025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699A-C826-B641-89BE-DA413B2108FF}"/>
              </a:ext>
            </a:extLst>
          </p:cNvPr>
          <p:cNvSpPr>
            <a:spLocks noGrp="1"/>
          </p:cNvSpPr>
          <p:nvPr>
            <p:ph type="title"/>
          </p:nvPr>
        </p:nvSpPr>
        <p:spPr/>
        <p:txBody>
          <a:bodyPr/>
          <a:lstStyle/>
          <a:p>
            <a:r>
              <a:rPr lang="en-US" dirty="0"/>
              <a:t>Calibration</a:t>
            </a:r>
          </a:p>
        </p:txBody>
      </p:sp>
      <p:sp>
        <p:nvSpPr>
          <p:cNvPr id="3" name="Content Placeholder 2">
            <a:extLst>
              <a:ext uri="{FF2B5EF4-FFF2-40B4-BE49-F238E27FC236}">
                <a16:creationId xmlns:a16="http://schemas.microsoft.com/office/drawing/2014/main" id="{2C796D3D-72BE-EE45-AFA4-94A781009E25}"/>
              </a:ext>
            </a:extLst>
          </p:cNvPr>
          <p:cNvSpPr>
            <a:spLocks noGrp="1"/>
          </p:cNvSpPr>
          <p:nvPr>
            <p:ph idx="1"/>
          </p:nvPr>
        </p:nvSpPr>
        <p:spPr>
          <a:xfrm>
            <a:off x="628650" y="1825625"/>
            <a:ext cx="7886700" cy="4351338"/>
          </a:xfrm>
        </p:spPr>
        <p:txBody>
          <a:bodyPr/>
          <a:lstStyle/>
          <a:p>
            <a:r>
              <a:rPr lang="en-US" dirty="0"/>
              <a:t>Groundwater systems are never known perfectly</a:t>
            </a:r>
          </a:p>
          <a:p>
            <a:r>
              <a:rPr lang="en-US" dirty="0"/>
              <a:t>Inverse problem</a:t>
            </a:r>
          </a:p>
          <a:p>
            <a:pPr lvl="1"/>
            <a:r>
              <a:rPr lang="en-US" dirty="0"/>
              <a:t>Adjusting model input until model output matches observations (history matching)</a:t>
            </a:r>
          </a:p>
          <a:p>
            <a:r>
              <a:rPr lang="en-US" dirty="0"/>
              <a:t>Approaches</a:t>
            </a:r>
          </a:p>
          <a:p>
            <a:pPr lvl="1"/>
            <a:r>
              <a:rPr lang="en-US" dirty="0"/>
              <a:t>Manual Trial and Error</a:t>
            </a:r>
          </a:p>
          <a:p>
            <a:pPr lvl="1"/>
            <a:r>
              <a:rPr lang="en-US" dirty="0"/>
              <a:t>Automated Approaches</a:t>
            </a:r>
          </a:p>
          <a:p>
            <a:pPr lvl="2"/>
            <a:r>
              <a:rPr lang="en-US" dirty="0"/>
              <a:t>Gradient-based methods</a:t>
            </a:r>
          </a:p>
          <a:p>
            <a:pPr lvl="2"/>
            <a:r>
              <a:rPr lang="en-US" dirty="0"/>
              <a:t>Global methods</a:t>
            </a:r>
          </a:p>
        </p:txBody>
      </p:sp>
    </p:spTree>
    <p:extLst>
      <p:ext uri="{BB962C8B-B14F-4D97-AF65-F5344CB8AC3E}">
        <p14:creationId xmlns:p14="http://schemas.microsoft.com/office/powerpoint/2010/main" val="387071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a:extLst>
              <a:ext uri="{FF2B5EF4-FFF2-40B4-BE49-F238E27FC236}">
                <a16:creationId xmlns:a16="http://schemas.microsoft.com/office/drawing/2014/main" id="{0525FA3D-EE0B-FB48-BACA-99D4EDEBE13F}"/>
              </a:ext>
            </a:extLst>
          </p:cNvPr>
          <p:cNvSpPr>
            <a:spLocks noChangeArrowheads="1"/>
          </p:cNvSpPr>
          <p:nvPr/>
        </p:nvSpPr>
        <p:spPr bwMode="auto">
          <a:xfrm>
            <a:off x="990600" y="5557838"/>
            <a:ext cx="7315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9.1 </a:t>
            </a:r>
            <a:r>
              <a:rPr lang="en-US" altLang="en-US" sz="1200">
                <a:ea typeface="Calibri" panose="020F0502020204030204" pitchFamily="34" charset="0"/>
                <a:cs typeface="Arial" panose="020B0604020202020204" pitchFamily="34" charset="0"/>
              </a:rPr>
              <a:t>General workflow for manual trial and error, the first phase of history matching a model intended for forecasting (ME, mean error; MAE, mean absolute error; RMSE, root mean squared error).</a:t>
            </a:r>
            <a:endParaRPr lang="en-US" altLang="en-US" sz="1200" i="1">
              <a:ea typeface="Calibri" panose="020F0502020204030204" pitchFamily="34" charset="0"/>
              <a:cs typeface="Arial" panose="020B0604020202020204" pitchFamily="34" charset="0"/>
            </a:endParaRPr>
          </a:p>
        </p:txBody>
      </p:sp>
      <p:pic>
        <p:nvPicPr>
          <p:cNvPr id="4099" name="Picture 1">
            <a:extLst>
              <a:ext uri="{FF2B5EF4-FFF2-40B4-BE49-F238E27FC236}">
                <a16:creationId xmlns:a16="http://schemas.microsoft.com/office/drawing/2014/main" id="{93C7108F-57E0-CE4F-8CFC-2A78580DFF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96850"/>
            <a:ext cx="44958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Footer Placeholder 1">
            <a:extLst>
              <a:ext uri="{FF2B5EF4-FFF2-40B4-BE49-F238E27FC236}">
                <a16:creationId xmlns:a16="http://schemas.microsoft.com/office/drawing/2014/main" id="{E5C54130-E8CA-EA48-A2CA-D8DC2657AA4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34445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73A5-6F20-5443-9B60-75D679DBD43A}"/>
              </a:ext>
            </a:extLst>
          </p:cNvPr>
          <p:cNvSpPr>
            <a:spLocks noGrp="1"/>
          </p:cNvSpPr>
          <p:nvPr>
            <p:ph type="title"/>
          </p:nvPr>
        </p:nvSpPr>
        <p:spPr/>
        <p:txBody>
          <a:bodyPr/>
          <a:lstStyle/>
          <a:p>
            <a:r>
              <a:rPr lang="en-US" dirty="0"/>
              <a:t>Guidelines</a:t>
            </a:r>
          </a:p>
        </p:txBody>
      </p:sp>
      <p:sp>
        <p:nvSpPr>
          <p:cNvPr id="3" name="Content Placeholder 2">
            <a:extLst>
              <a:ext uri="{FF2B5EF4-FFF2-40B4-BE49-F238E27FC236}">
                <a16:creationId xmlns:a16="http://schemas.microsoft.com/office/drawing/2014/main" id="{F54D1527-9F72-464B-B9CB-0090C925FF85}"/>
              </a:ext>
            </a:extLst>
          </p:cNvPr>
          <p:cNvSpPr>
            <a:spLocks noGrp="1"/>
          </p:cNvSpPr>
          <p:nvPr>
            <p:ph idx="1"/>
          </p:nvPr>
        </p:nvSpPr>
        <p:spPr/>
        <p:txBody>
          <a:bodyPr/>
          <a:lstStyle/>
          <a:p>
            <a:r>
              <a:rPr lang="en-US" dirty="0"/>
              <a:t>Start simple</a:t>
            </a:r>
          </a:p>
          <a:p>
            <a:r>
              <a:rPr lang="en-US" dirty="0"/>
              <a:t>Build complexity as needed</a:t>
            </a:r>
          </a:p>
          <a:p>
            <a:endParaRPr lang="en-US" dirty="0"/>
          </a:p>
        </p:txBody>
      </p:sp>
      <p:pic>
        <p:nvPicPr>
          <p:cNvPr id="5" name="Picture 4">
            <a:extLst>
              <a:ext uri="{FF2B5EF4-FFF2-40B4-BE49-F238E27FC236}">
                <a16:creationId xmlns:a16="http://schemas.microsoft.com/office/drawing/2014/main" id="{FBCD2A9A-3D73-1449-9C1C-84195B7698E7}"/>
              </a:ext>
            </a:extLst>
          </p:cNvPr>
          <p:cNvPicPr>
            <a:picLocks noChangeAspect="1"/>
          </p:cNvPicPr>
          <p:nvPr/>
        </p:nvPicPr>
        <p:blipFill>
          <a:blip r:embed="rId2"/>
          <a:stretch>
            <a:fillRect/>
          </a:stretch>
        </p:blipFill>
        <p:spPr>
          <a:xfrm>
            <a:off x="2064347" y="2810648"/>
            <a:ext cx="5015305" cy="3501251"/>
          </a:xfrm>
          <a:prstGeom prst="rect">
            <a:avLst/>
          </a:prstGeom>
        </p:spPr>
      </p:pic>
    </p:spTree>
    <p:extLst>
      <p:ext uri="{BB962C8B-B14F-4D97-AF65-F5344CB8AC3E}">
        <p14:creationId xmlns:p14="http://schemas.microsoft.com/office/powerpoint/2010/main" val="2764268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a:extLst>
              <a:ext uri="{FF2B5EF4-FFF2-40B4-BE49-F238E27FC236}">
                <a16:creationId xmlns:a16="http://schemas.microsoft.com/office/drawing/2014/main" id="{735B06E3-527E-A44E-8345-EA93E4DF7CBD}"/>
              </a:ext>
            </a:extLst>
          </p:cNvPr>
          <p:cNvSpPr>
            <a:spLocks noChangeArrowheads="1"/>
          </p:cNvSpPr>
          <p:nvPr/>
        </p:nvSpPr>
        <p:spPr bwMode="auto">
          <a:xfrm>
            <a:off x="990600" y="57912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9.3 </a:t>
            </a:r>
            <a:r>
              <a:rPr lang="en-US" altLang="en-US" sz="1200">
                <a:ea typeface="Calibri" panose="020F0502020204030204" pitchFamily="34" charset="0"/>
                <a:cs typeface="Arial" panose="020B0604020202020204" pitchFamily="34" charset="0"/>
              </a:rPr>
              <a:t>Map view of observed (green) and simulated (red) water table (shown by contours) in an arid inland river basin in China. Topographic elevations are shown by color shading </a:t>
            </a:r>
            <a:r>
              <a:rPr lang="en-US" altLang="en-US" sz="1200" i="1">
                <a:ea typeface="Calibri" panose="020F0502020204030204" pitchFamily="34" charset="0"/>
                <a:cs typeface="Arial" panose="020B0604020202020204" pitchFamily="34" charset="0"/>
              </a:rPr>
              <a:t>(Yao et al., 2014)</a:t>
            </a:r>
            <a:r>
              <a:rPr lang="en-US" altLang="en-US" sz="1200">
                <a:ea typeface="Calibri" panose="020F0502020204030204" pitchFamily="34" charset="0"/>
                <a:cs typeface="Arial" panose="020B0604020202020204" pitchFamily="34" charset="0"/>
              </a:rPr>
              <a:t>.</a:t>
            </a:r>
            <a:endParaRPr lang="en-US" altLang="en-US" sz="1200" i="1">
              <a:ea typeface="Calibri" panose="020F0502020204030204" pitchFamily="34" charset="0"/>
              <a:cs typeface="Arial" panose="020B0604020202020204" pitchFamily="34" charset="0"/>
            </a:endParaRPr>
          </a:p>
        </p:txBody>
      </p:sp>
      <p:pic>
        <p:nvPicPr>
          <p:cNvPr id="6147" name="Picture 1">
            <a:extLst>
              <a:ext uri="{FF2B5EF4-FFF2-40B4-BE49-F238E27FC236}">
                <a16:creationId xmlns:a16="http://schemas.microsoft.com/office/drawing/2014/main" id="{AAD1504D-8664-A944-B9C4-A204EE32F3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0763" y="222250"/>
            <a:ext cx="4562475"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Footer Placeholder 1">
            <a:extLst>
              <a:ext uri="{FF2B5EF4-FFF2-40B4-BE49-F238E27FC236}">
                <a16:creationId xmlns:a16="http://schemas.microsoft.com/office/drawing/2014/main" id="{90760C44-B72E-0F4E-B60C-A8B50AE3716D}"/>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946669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a:extLst>
              <a:ext uri="{FF2B5EF4-FFF2-40B4-BE49-F238E27FC236}">
                <a16:creationId xmlns:a16="http://schemas.microsoft.com/office/drawing/2014/main" id="{B9243329-1CCB-5D4C-AD50-90C266D84CF7}"/>
              </a:ext>
            </a:extLst>
          </p:cNvPr>
          <p:cNvSpPr>
            <a:spLocks noChangeArrowheads="1"/>
          </p:cNvSpPr>
          <p:nvPr/>
        </p:nvSpPr>
        <p:spPr bwMode="auto">
          <a:xfrm>
            <a:off x="990600" y="5181600"/>
            <a:ext cx="7315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9.5 </a:t>
            </a:r>
            <a:r>
              <a:rPr lang="en-US" altLang="en-US" sz="1200">
                <a:ea typeface="Calibri" panose="020F0502020204030204" pitchFamily="34" charset="0"/>
                <a:cs typeface="Arial" panose="020B0604020202020204" pitchFamily="34" charset="0"/>
              </a:rPr>
              <a:t>Scatter plot (a) and categorized scatter plot (b) of simulated to observed fit of water levels. The categories in (b) can convey the modeler’s assessment of target quality, here ranging between observations roughly estimated (small, gray dots) and more accurate observations (larger, colored symbols). The 1:1 perfect fit line is also shown for reference to visualize bias </a:t>
            </a:r>
            <a:r>
              <a:rPr lang="en-US" altLang="en-US" sz="1200" i="1">
                <a:ea typeface="Calibri" panose="020F0502020204030204" pitchFamily="34" charset="0"/>
                <a:cs typeface="Arial" panose="020B0604020202020204" pitchFamily="34" charset="0"/>
              </a:rPr>
              <a:t>(modified from Juckem et al., 2014)</a:t>
            </a:r>
            <a:r>
              <a:rPr lang="en-US" altLang="en-US" sz="1200">
                <a:ea typeface="Calibri" panose="020F0502020204030204" pitchFamily="34" charset="0"/>
                <a:cs typeface="Arial" panose="020B0604020202020204" pitchFamily="34" charset="0"/>
              </a:rPr>
              <a:t>.</a:t>
            </a:r>
            <a:endParaRPr lang="en-US" altLang="en-US" sz="1200" i="1">
              <a:ea typeface="Calibri" panose="020F0502020204030204" pitchFamily="34" charset="0"/>
              <a:cs typeface="Arial" panose="020B0604020202020204" pitchFamily="34" charset="0"/>
            </a:endParaRPr>
          </a:p>
        </p:txBody>
      </p:sp>
      <p:pic>
        <p:nvPicPr>
          <p:cNvPr id="8195" name="Picture 1">
            <a:extLst>
              <a:ext uri="{FF2B5EF4-FFF2-40B4-BE49-F238E27FC236}">
                <a16:creationId xmlns:a16="http://schemas.microsoft.com/office/drawing/2014/main" id="{867CE4DD-B310-1D46-9D51-51CD60A3FC6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066800"/>
            <a:ext cx="8153400"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Footer Placeholder 1">
            <a:extLst>
              <a:ext uri="{FF2B5EF4-FFF2-40B4-BE49-F238E27FC236}">
                <a16:creationId xmlns:a16="http://schemas.microsoft.com/office/drawing/2014/main" id="{DDD38F4B-B66A-1947-96E0-57438ADCE49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81266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a:extLst>
              <a:ext uri="{FF2B5EF4-FFF2-40B4-BE49-F238E27FC236}">
                <a16:creationId xmlns:a16="http://schemas.microsoft.com/office/drawing/2014/main" id="{E77481AB-A443-F247-9A21-1516E92D76BD}"/>
              </a:ext>
            </a:extLst>
          </p:cNvPr>
          <p:cNvSpPr>
            <a:spLocks noChangeArrowheads="1"/>
          </p:cNvSpPr>
          <p:nvPr/>
        </p:nvSpPr>
        <p:spPr bwMode="auto">
          <a:xfrm>
            <a:off x="990600" y="4724400"/>
            <a:ext cx="7315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9.8</a:t>
            </a:r>
            <a:r>
              <a:rPr lang="en-US" altLang="en-US" sz="1200">
                <a:ea typeface="Calibri" panose="020F0502020204030204" pitchFamily="34" charset="0"/>
                <a:cs typeface="Arial" panose="020B0604020202020204" pitchFamily="34" charset="0"/>
              </a:rPr>
              <a:t> A schematic workflow diagram of the mechanics of each forward run automated by a universal nonlinear regression parameter estimation code. The shaded background in the figure indicates that the steps are performed internally by the code without user intervention. Two types of ASCII (American Standard Code for Information Interchange) files are required before the parameter estimation code can be run: (1) a template file that specifies where to place new values of calibration parameters in the model input file; and (2) an instruction file that extracts relevant model outputs for comparison to observed calibration targets. Both required files are typically created by a graphical user interface (GUI).</a:t>
            </a:r>
            <a:endParaRPr lang="en-US" altLang="en-US" sz="1200" i="1">
              <a:ea typeface="Calibri" panose="020F0502020204030204" pitchFamily="34" charset="0"/>
              <a:cs typeface="Arial" panose="020B0604020202020204" pitchFamily="34" charset="0"/>
            </a:endParaRPr>
          </a:p>
        </p:txBody>
      </p:sp>
      <p:pic>
        <p:nvPicPr>
          <p:cNvPr id="12291" name="Picture 1">
            <a:extLst>
              <a:ext uri="{FF2B5EF4-FFF2-40B4-BE49-F238E27FC236}">
                <a16:creationId xmlns:a16="http://schemas.microsoft.com/office/drawing/2014/main" id="{2FD94005-7D96-DE4D-A55C-FD42A88108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28600"/>
            <a:ext cx="4191000" cy="427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Footer Placeholder 1">
            <a:extLst>
              <a:ext uri="{FF2B5EF4-FFF2-40B4-BE49-F238E27FC236}">
                <a16:creationId xmlns:a16="http://schemas.microsoft.com/office/drawing/2014/main" id="{024C060F-D8BA-394F-978F-072AC3EB82D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969091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a:extLst>
              <a:ext uri="{FF2B5EF4-FFF2-40B4-BE49-F238E27FC236}">
                <a16:creationId xmlns:a16="http://schemas.microsoft.com/office/drawing/2014/main" id="{F7DFC6AC-C1BE-5247-935D-240DE603AF97}"/>
              </a:ext>
            </a:extLst>
          </p:cNvPr>
          <p:cNvSpPr>
            <a:spLocks noChangeArrowheads="1"/>
          </p:cNvSpPr>
          <p:nvPr/>
        </p:nvSpPr>
        <p:spPr bwMode="auto">
          <a:xfrm>
            <a:off x="990600" y="5105400"/>
            <a:ext cx="7315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b="1">
                <a:ea typeface="Calibri" panose="020F0502020204030204" pitchFamily="34" charset="0"/>
                <a:cs typeface="Arial" panose="020B0604020202020204" pitchFamily="34" charset="0"/>
              </a:rPr>
              <a:t>Figure 9.10</a:t>
            </a:r>
            <a:r>
              <a:rPr lang="en-US" altLang="en-US" sz="1200">
                <a:ea typeface="Calibri" panose="020F0502020204030204" pitchFamily="34" charset="0"/>
                <a:cs typeface="Arial" panose="020B0604020202020204" pitchFamily="34" charset="0"/>
              </a:rPr>
              <a:t> (a) Idealized objective function surface for a two-parameter problem </a:t>
            </a:r>
            <a:r>
              <a:rPr lang="en-US" altLang="en-US" sz="1200" i="1">
                <a:ea typeface="Calibri" panose="020F0502020204030204" pitchFamily="34" charset="0"/>
                <a:cs typeface="Arial" panose="020B0604020202020204" pitchFamily="34" charset="0"/>
              </a:rPr>
              <a:t>(modified from Himmelblau, D.M., 1972, </a:t>
            </a:r>
            <a:r>
              <a:rPr lang="en-US" altLang="en-US" sz="1200">
                <a:ea typeface="Calibri" panose="020F0502020204030204" pitchFamily="34" charset="0"/>
                <a:cs typeface="Arial" panose="020B0604020202020204" pitchFamily="34" charset="0"/>
              </a:rPr>
              <a:t>Applied Nonlinear Programming,</a:t>
            </a:r>
            <a:r>
              <a:rPr lang="en-US" altLang="en-US" sz="1200" i="1">
                <a:ea typeface="Calibri" panose="020F0502020204030204" pitchFamily="34" charset="0"/>
                <a:cs typeface="Arial" panose="020B0604020202020204" pitchFamily="34" charset="0"/>
              </a:rPr>
              <a:t> McGraw-Hill, New York, reproduced with permission of McGraw-Hill Education)</a:t>
            </a:r>
            <a:r>
              <a:rPr lang="en-US" altLang="en-US" sz="1200">
                <a:ea typeface="Calibri" panose="020F0502020204030204" pitchFamily="34" charset="0"/>
                <a:cs typeface="Arial" panose="020B0604020202020204" pitchFamily="34" charset="0"/>
              </a:rPr>
              <a:t>. (b) improvement in the solution via parameter upgrade in successive parameter estimation iterations (shown by the dashed line) leading to the objective function minimum </a:t>
            </a:r>
            <a:r>
              <a:rPr lang="en-US" altLang="en-US" sz="1200" i="1">
                <a:ea typeface="Calibri" panose="020F0502020204030204" pitchFamily="34" charset="0"/>
                <a:cs typeface="Arial" panose="020B0604020202020204" pitchFamily="34" charset="0"/>
              </a:rPr>
              <a:t>(from Doherty, 2014a)</a:t>
            </a:r>
            <a:r>
              <a:rPr lang="en-US" altLang="en-US" sz="1200">
                <a:ea typeface="Calibri" panose="020F0502020204030204" pitchFamily="34" charset="0"/>
                <a:cs typeface="Arial" panose="020B0604020202020204" pitchFamily="34" charset="0"/>
              </a:rPr>
              <a:t>.</a:t>
            </a:r>
            <a:endParaRPr lang="en-US" altLang="en-US" sz="1200" i="1">
              <a:ea typeface="Calibri" panose="020F0502020204030204" pitchFamily="34" charset="0"/>
              <a:cs typeface="Arial" panose="020B0604020202020204" pitchFamily="34" charset="0"/>
            </a:endParaRPr>
          </a:p>
        </p:txBody>
      </p:sp>
      <p:pic>
        <p:nvPicPr>
          <p:cNvPr id="14339" name="Picture 1">
            <a:extLst>
              <a:ext uri="{FF2B5EF4-FFF2-40B4-BE49-F238E27FC236}">
                <a16:creationId xmlns:a16="http://schemas.microsoft.com/office/drawing/2014/main" id="{F79D3140-A45B-6843-BAE0-288089FEAE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90888" y="152400"/>
            <a:ext cx="2562225" cy="483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Footer Placeholder 1">
            <a:extLst>
              <a:ext uri="{FF2B5EF4-FFF2-40B4-BE49-F238E27FC236}">
                <a16:creationId xmlns:a16="http://schemas.microsoft.com/office/drawing/2014/main" id="{9CA04ABD-E526-9F4A-B573-094A1C7555B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rgbClr val="000000"/>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379578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EB3942-1B0A-5D41-851A-E8ADCED64C4A}"/>
              </a:ext>
            </a:extLst>
          </p:cNvPr>
          <p:cNvPicPr>
            <a:picLocks noChangeAspect="1"/>
          </p:cNvPicPr>
          <p:nvPr/>
        </p:nvPicPr>
        <p:blipFill>
          <a:blip r:embed="rId2"/>
          <a:stretch>
            <a:fillRect/>
          </a:stretch>
        </p:blipFill>
        <p:spPr>
          <a:xfrm>
            <a:off x="1499798" y="559605"/>
            <a:ext cx="4652955" cy="5667768"/>
          </a:xfrm>
          <a:prstGeom prst="rect">
            <a:avLst/>
          </a:prstGeom>
        </p:spPr>
      </p:pic>
      <p:pic>
        <p:nvPicPr>
          <p:cNvPr id="4" name="Picture 3">
            <a:extLst>
              <a:ext uri="{FF2B5EF4-FFF2-40B4-BE49-F238E27FC236}">
                <a16:creationId xmlns:a16="http://schemas.microsoft.com/office/drawing/2014/main" id="{762BDD13-FB7C-1E4E-B35E-C69A4DDE6976}"/>
              </a:ext>
            </a:extLst>
          </p:cNvPr>
          <p:cNvPicPr>
            <a:picLocks noChangeAspect="1"/>
          </p:cNvPicPr>
          <p:nvPr/>
        </p:nvPicPr>
        <p:blipFill>
          <a:blip r:embed="rId3"/>
          <a:stretch>
            <a:fillRect/>
          </a:stretch>
        </p:blipFill>
        <p:spPr>
          <a:xfrm>
            <a:off x="6888438" y="242663"/>
            <a:ext cx="2043135" cy="2644055"/>
          </a:xfrm>
          <a:prstGeom prst="rect">
            <a:avLst/>
          </a:prstGeom>
        </p:spPr>
      </p:pic>
    </p:spTree>
    <p:extLst>
      <p:ext uri="{BB962C8B-B14F-4D97-AF65-F5344CB8AC3E}">
        <p14:creationId xmlns:p14="http://schemas.microsoft.com/office/powerpoint/2010/main" val="516515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6. Forecasting, and </a:t>
            </a:r>
            <a:br>
              <a:rPr lang="en-US" dirty="0"/>
            </a:br>
            <a:r>
              <a:rPr lang="en-US" dirty="0"/>
              <a:t>7. Uncertainty Analysis</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83360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B9F96C-DBBC-E543-B4CD-3101D260C037}"/>
              </a:ext>
            </a:extLst>
          </p:cNvPr>
          <p:cNvSpPr>
            <a:spLocks noGrp="1"/>
          </p:cNvSpPr>
          <p:nvPr>
            <p:ph type="title"/>
          </p:nvPr>
        </p:nvSpPr>
        <p:spPr/>
        <p:txBody>
          <a:bodyPr/>
          <a:lstStyle/>
          <a:p>
            <a:r>
              <a:rPr lang="en-US" dirty="0"/>
              <a:t>Forecasting</a:t>
            </a:r>
          </a:p>
        </p:txBody>
      </p:sp>
      <p:sp>
        <p:nvSpPr>
          <p:cNvPr id="5" name="Content Placeholder 4">
            <a:extLst>
              <a:ext uri="{FF2B5EF4-FFF2-40B4-BE49-F238E27FC236}">
                <a16:creationId xmlns:a16="http://schemas.microsoft.com/office/drawing/2014/main" id="{88F9A80E-341C-474A-B793-040FDDC7A215}"/>
              </a:ext>
            </a:extLst>
          </p:cNvPr>
          <p:cNvSpPr>
            <a:spLocks noGrp="1"/>
          </p:cNvSpPr>
          <p:nvPr>
            <p:ph idx="1"/>
          </p:nvPr>
        </p:nvSpPr>
        <p:spPr/>
        <p:txBody>
          <a:bodyPr/>
          <a:lstStyle/>
          <a:p>
            <a:r>
              <a:rPr lang="en-US" dirty="0"/>
              <a:t>Use of the model to address purpose of the study, such as to predict future response</a:t>
            </a:r>
          </a:p>
          <a:p>
            <a:r>
              <a:rPr lang="en-US" dirty="0"/>
              <a:t>Beware of forecasts that are not informed by the calibration</a:t>
            </a:r>
          </a:p>
          <a:p>
            <a:pPr lvl="1"/>
            <a:r>
              <a:rPr lang="en-US" dirty="0"/>
              <a:t>Models do better at forecasting conditions that are similar to the calibration period</a:t>
            </a:r>
          </a:p>
          <a:p>
            <a:endParaRPr lang="en-US" dirty="0"/>
          </a:p>
          <a:p>
            <a:endParaRPr lang="en-US" dirty="0"/>
          </a:p>
        </p:txBody>
      </p:sp>
    </p:spTree>
    <p:extLst>
      <p:ext uri="{BB962C8B-B14F-4D97-AF65-F5344CB8AC3E}">
        <p14:creationId xmlns:p14="http://schemas.microsoft.com/office/powerpoint/2010/main" val="227689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B9F96C-DBBC-E543-B4CD-3101D260C037}"/>
              </a:ext>
            </a:extLst>
          </p:cNvPr>
          <p:cNvSpPr>
            <a:spLocks noGrp="1"/>
          </p:cNvSpPr>
          <p:nvPr>
            <p:ph type="title"/>
          </p:nvPr>
        </p:nvSpPr>
        <p:spPr/>
        <p:txBody>
          <a:bodyPr/>
          <a:lstStyle/>
          <a:p>
            <a:r>
              <a:rPr lang="en-US" dirty="0"/>
              <a:t>Forecast First?</a:t>
            </a:r>
          </a:p>
        </p:txBody>
      </p:sp>
      <p:pic>
        <p:nvPicPr>
          <p:cNvPr id="6" name="Picture 5">
            <a:extLst>
              <a:ext uri="{FF2B5EF4-FFF2-40B4-BE49-F238E27FC236}">
                <a16:creationId xmlns:a16="http://schemas.microsoft.com/office/drawing/2014/main" id="{E3D8E0A6-9D87-194F-8C3F-09166F583F6B}"/>
              </a:ext>
            </a:extLst>
          </p:cNvPr>
          <p:cNvPicPr>
            <a:picLocks noChangeAspect="1"/>
          </p:cNvPicPr>
          <p:nvPr/>
        </p:nvPicPr>
        <p:blipFill>
          <a:blip r:embed="rId2"/>
          <a:stretch>
            <a:fillRect/>
          </a:stretch>
        </p:blipFill>
        <p:spPr>
          <a:xfrm>
            <a:off x="4644836" y="1181216"/>
            <a:ext cx="3742748" cy="5152516"/>
          </a:xfrm>
          <a:prstGeom prst="rect">
            <a:avLst/>
          </a:prstGeom>
        </p:spPr>
      </p:pic>
      <p:pic>
        <p:nvPicPr>
          <p:cNvPr id="7" name="Picture 6">
            <a:extLst>
              <a:ext uri="{FF2B5EF4-FFF2-40B4-BE49-F238E27FC236}">
                <a16:creationId xmlns:a16="http://schemas.microsoft.com/office/drawing/2014/main" id="{FEF984DD-78F6-FC4B-8075-D115509CFE12}"/>
              </a:ext>
            </a:extLst>
          </p:cNvPr>
          <p:cNvPicPr>
            <a:picLocks noChangeAspect="1"/>
          </p:cNvPicPr>
          <p:nvPr/>
        </p:nvPicPr>
        <p:blipFill>
          <a:blip r:embed="rId3"/>
          <a:stretch>
            <a:fillRect/>
          </a:stretch>
        </p:blipFill>
        <p:spPr>
          <a:xfrm>
            <a:off x="896960" y="1670159"/>
            <a:ext cx="3355128" cy="4684105"/>
          </a:xfrm>
          <a:prstGeom prst="rect">
            <a:avLst/>
          </a:prstGeom>
        </p:spPr>
      </p:pic>
    </p:spTree>
    <p:extLst>
      <p:ext uri="{BB962C8B-B14F-4D97-AF65-F5344CB8AC3E}">
        <p14:creationId xmlns:p14="http://schemas.microsoft.com/office/powerpoint/2010/main" val="3975706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D6830-75A1-214C-8340-304DA68F6630}"/>
              </a:ext>
            </a:extLst>
          </p:cNvPr>
          <p:cNvPicPr>
            <a:picLocks noChangeAspect="1"/>
          </p:cNvPicPr>
          <p:nvPr/>
        </p:nvPicPr>
        <p:blipFill>
          <a:blip r:embed="rId2"/>
          <a:stretch>
            <a:fillRect/>
          </a:stretch>
        </p:blipFill>
        <p:spPr>
          <a:xfrm>
            <a:off x="488919" y="869473"/>
            <a:ext cx="8020018" cy="4794479"/>
          </a:xfrm>
          <a:prstGeom prst="rect">
            <a:avLst/>
          </a:prstGeom>
        </p:spPr>
      </p:pic>
      <p:sp>
        <p:nvSpPr>
          <p:cNvPr id="4" name="TextBox 3">
            <a:extLst>
              <a:ext uri="{FF2B5EF4-FFF2-40B4-BE49-F238E27FC236}">
                <a16:creationId xmlns:a16="http://schemas.microsoft.com/office/drawing/2014/main" id="{4EA70A2E-7EFE-2D43-91BC-0C3658A76C10}"/>
              </a:ext>
            </a:extLst>
          </p:cNvPr>
          <p:cNvSpPr txBox="1"/>
          <p:nvPr/>
        </p:nvSpPr>
        <p:spPr>
          <a:xfrm>
            <a:off x="6728402" y="6338656"/>
            <a:ext cx="2415598" cy="369332"/>
          </a:xfrm>
          <a:prstGeom prst="rect">
            <a:avLst/>
          </a:prstGeom>
          <a:noFill/>
        </p:spPr>
        <p:txBody>
          <a:bodyPr wrap="none" rtlCol="0">
            <a:spAutoFit/>
          </a:bodyPr>
          <a:lstStyle/>
          <a:p>
            <a:r>
              <a:rPr lang="en-US" dirty="0"/>
              <a:t>Courtesy: Jeremy White</a:t>
            </a:r>
          </a:p>
        </p:txBody>
      </p:sp>
    </p:spTree>
    <p:extLst>
      <p:ext uri="{BB962C8B-B14F-4D97-AF65-F5344CB8AC3E}">
        <p14:creationId xmlns:p14="http://schemas.microsoft.com/office/powerpoint/2010/main" val="247776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CC5B7A-CF5E-6A4F-9568-345B9E97484D}"/>
              </a:ext>
            </a:extLst>
          </p:cNvPr>
          <p:cNvPicPr>
            <a:picLocks noChangeAspect="1"/>
          </p:cNvPicPr>
          <p:nvPr/>
        </p:nvPicPr>
        <p:blipFill>
          <a:blip r:embed="rId2"/>
          <a:stretch>
            <a:fillRect/>
          </a:stretch>
        </p:blipFill>
        <p:spPr>
          <a:xfrm>
            <a:off x="415636" y="926978"/>
            <a:ext cx="8312728" cy="5004043"/>
          </a:xfrm>
          <a:prstGeom prst="rect">
            <a:avLst/>
          </a:prstGeom>
        </p:spPr>
      </p:pic>
      <p:sp>
        <p:nvSpPr>
          <p:cNvPr id="3" name="TextBox 2">
            <a:extLst>
              <a:ext uri="{FF2B5EF4-FFF2-40B4-BE49-F238E27FC236}">
                <a16:creationId xmlns:a16="http://schemas.microsoft.com/office/drawing/2014/main" id="{10853F63-E62F-8E40-B2A0-F241DB459CE2}"/>
              </a:ext>
            </a:extLst>
          </p:cNvPr>
          <p:cNvSpPr txBox="1"/>
          <p:nvPr/>
        </p:nvSpPr>
        <p:spPr>
          <a:xfrm>
            <a:off x="6728402" y="6338656"/>
            <a:ext cx="2415598" cy="369332"/>
          </a:xfrm>
          <a:prstGeom prst="rect">
            <a:avLst/>
          </a:prstGeom>
          <a:noFill/>
        </p:spPr>
        <p:txBody>
          <a:bodyPr wrap="none" rtlCol="0">
            <a:spAutoFit/>
          </a:bodyPr>
          <a:lstStyle/>
          <a:p>
            <a:r>
              <a:rPr lang="en-US" dirty="0"/>
              <a:t>Courtesy: Jeremy White</a:t>
            </a:r>
          </a:p>
        </p:txBody>
      </p:sp>
    </p:spTree>
    <p:extLst>
      <p:ext uri="{BB962C8B-B14F-4D97-AF65-F5344CB8AC3E}">
        <p14:creationId xmlns:p14="http://schemas.microsoft.com/office/powerpoint/2010/main" val="1000292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2E3562-83EB-064E-A7CC-3A05A39E078C}"/>
              </a:ext>
            </a:extLst>
          </p:cNvPr>
          <p:cNvSpPr>
            <a:spLocks noGrp="1"/>
          </p:cNvSpPr>
          <p:nvPr>
            <p:ph type="title"/>
          </p:nvPr>
        </p:nvSpPr>
        <p:spPr/>
        <p:txBody>
          <a:bodyPr/>
          <a:lstStyle/>
          <a:p>
            <a:r>
              <a:rPr lang="en-US" dirty="0"/>
              <a:t>1. Define Purpose</a:t>
            </a:r>
          </a:p>
        </p:txBody>
      </p:sp>
      <p:sp>
        <p:nvSpPr>
          <p:cNvPr id="4" name="Text Placeholder 3">
            <a:extLst>
              <a:ext uri="{FF2B5EF4-FFF2-40B4-BE49-F238E27FC236}">
                <a16:creationId xmlns:a16="http://schemas.microsoft.com/office/drawing/2014/main" id="{D2576A6F-2ABA-1449-9069-AE55CE517F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4541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8. Document</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68519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BB83F7-671F-F84F-8B2A-01C512FAF8AC}"/>
              </a:ext>
            </a:extLst>
          </p:cNvPr>
          <p:cNvSpPr>
            <a:spLocks noGrp="1"/>
          </p:cNvSpPr>
          <p:nvPr>
            <p:ph type="title"/>
          </p:nvPr>
        </p:nvSpPr>
        <p:spPr/>
        <p:txBody>
          <a:bodyPr/>
          <a:lstStyle/>
          <a:p>
            <a:r>
              <a:rPr lang="en-US" dirty="0"/>
              <a:t>Wrapping it all up…</a:t>
            </a:r>
          </a:p>
        </p:txBody>
      </p:sp>
      <p:sp>
        <p:nvSpPr>
          <p:cNvPr id="5" name="Content Placeholder 4">
            <a:extLst>
              <a:ext uri="{FF2B5EF4-FFF2-40B4-BE49-F238E27FC236}">
                <a16:creationId xmlns:a16="http://schemas.microsoft.com/office/drawing/2014/main" id="{9B7DA469-99D0-E747-BB8E-5E20F02A89C7}"/>
              </a:ext>
            </a:extLst>
          </p:cNvPr>
          <p:cNvSpPr>
            <a:spLocks noGrp="1"/>
          </p:cNvSpPr>
          <p:nvPr>
            <p:ph idx="1"/>
          </p:nvPr>
        </p:nvSpPr>
        <p:spPr/>
        <p:txBody>
          <a:bodyPr/>
          <a:lstStyle/>
          <a:p>
            <a:r>
              <a:rPr lang="en-US" dirty="0"/>
              <a:t>Modeling report</a:t>
            </a:r>
          </a:p>
          <a:p>
            <a:r>
              <a:rPr lang="en-US" dirty="0"/>
              <a:t>Archiving the model</a:t>
            </a:r>
          </a:p>
          <a:p>
            <a:r>
              <a:rPr lang="en-US" dirty="0"/>
              <a:t>Reviewing the report and model</a:t>
            </a:r>
          </a:p>
        </p:txBody>
      </p:sp>
    </p:spTree>
    <p:extLst>
      <p:ext uri="{BB962C8B-B14F-4D97-AF65-F5344CB8AC3E}">
        <p14:creationId xmlns:p14="http://schemas.microsoft.com/office/powerpoint/2010/main" val="3720719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CC0C-0D68-754E-BACB-6AC9C53237F6}"/>
              </a:ext>
            </a:extLst>
          </p:cNvPr>
          <p:cNvSpPr>
            <a:spLocks noGrp="1"/>
          </p:cNvSpPr>
          <p:nvPr>
            <p:ph type="title"/>
          </p:nvPr>
        </p:nvSpPr>
        <p:spPr/>
        <p:txBody>
          <a:bodyPr/>
          <a:lstStyle/>
          <a:p>
            <a:r>
              <a:rPr lang="en-US" dirty="0"/>
              <a:t>Modeling Report</a:t>
            </a:r>
          </a:p>
        </p:txBody>
      </p:sp>
      <p:sp>
        <p:nvSpPr>
          <p:cNvPr id="3" name="Content Placeholder 2">
            <a:extLst>
              <a:ext uri="{FF2B5EF4-FFF2-40B4-BE49-F238E27FC236}">
                <a16:creationId xmlns:a16="http://schemas.microsoft.com/office/drawing/2014/main" id="{C883023E-8407-524D-A2DB-D7654D387DE3}"/>
              </a:ext>
            </a:extLst>
          </p:cNvPr>
          <p:cNvSpPr>
            <a:spLocks noGrp="1"/>
          </p:cNvSpPr>
          <p:nvPr>
            <p:ph idx="1"/>
          </p:nvPr>
        </p:nvSpPr>
        <p:spPr/>
        <p:txBody>
          <a:bodyPr/>
          <a:lstStyle/>
          <a:p>
            <a:r>
              <a:rPr lang="en-US" dirty="0"/>
              <a:t>Things to think about:</a:t>
            </a:r>
          </a:p>
        </p:txBody>
      </p:sp>
      <p:pic>
        <p:nvPicPr>
          <p:cNvPr id="4" name="Picture 3">
            <a:extLst>
              <a:ext uri="{FF2B5EF4-FFF2-40B4-BE49-F238E27FC236}">
                <a16:creationId xmlns:a16="http://schemas.microsoft.com/office/drawing/2014/main" id="{25B38897-0DFD-1B47-9051-71FFB0DD798A}"/>
              </a:ext>
            </a:extLst>
          </p:cNvPr>
          <p:cNvPicPr>
            <a:picLocks noChangeAspect="1"/>
          </p:cNvPicPr>
          <p:nvPr/>
        </p:nvPicPr>
        <p:blipFill>
          <a:blip r:embed="rId2"/>
          <a:stretch>
            <a:fillRect/>
          </a:stretch>
        </p:blipFill>
        <p:spPr>
          <a:xfrm>
            <a:off x="871780" y="2787048"/>
            <a:ext cx="7400440" cy="2900675"/>
          </a:xfrm>
          <a:prstGeom prst="rect">
            <a:avLst/>
          </a:prstGeom>
        </p:spPr>
      </p:pic>
    </p:spTree>
    <p:extLst>
      <p:ext uri="{BB962C8B-B14F-4D97-AF65-F5344CB8AC3E}">
        <p14:creationId xmlns:p14="http://schemas.microsoft.com/office/powerpoint/2010/main" val="2632216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B71953-5685-184E-84BB-0AEA39C1BBF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75347FF-6981-0049-B15A-3B0CDF774550}"/>
              </a:ext>
            </a:extLst>
          </p:cNvPr>
          <p:cNvPicPr>
            <a:picLocks noChangeAspect="1"/>
          </p:cNvPicPr>
          <p:nvPr/>
        </p:nvPicPr>
        <p:blipFill>
          <a:blip r:embed="rId2"/>
          <a:stretch>
            <a:fillRect/>
          </a:stretch>
        </p:blipFill>
        <p:spPr>
          <a:xfrm>
            <a:off x="2435119" y="1410303"/>
            <a:ext cx="3991265" cy="5152516"/>
          </a:xfrm>
          <a:prstGeom prst="rect">
            <a:avLst/>
          </a:prstGeom>
        </p:spPr>
      </p:pic>
    </p:spTree>
    <p:extLst>
      <p:ext uri="{BB962C8B-B14F-4D97-AF65-F5344CB8AC3E}">
        <p14:creationId xmlns:p14="http://schemas.microsoft.com/office/powerpoint/2010/main" val="3232831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C9D8C-6340-BD4C-9D1A-C3F23D5B28EE}"/>
              </a:ext>
            </a:extLst>
          </p:cNvPr>
          <p:cNvSpPr>
            <a:spLocks noGrp="1"/>
          </p:cNvSpPr>
          <p:nvPr>
            <p:ph type="title"/>
          </p:nvPr>
        </p:nvSpPr>
        <p:spPr/>
        <p:txBody>
          <a:bodyPr/>
          <a:lstStyle/>
          <a:p>
            <a:r>
              <a:rPr lang="en-US" dirty="0"/>
              <a:t>Model Archives</a:t>
            </a:r>
          </a:p>
        </p:txBody>
      </p:sp>
      <p:pic>
        <p:nvPicPr>
          <p:cNvPr id="3" name="Picture 2">
            <a:extLst>
              <a:ext uri="{FF2B5EF4-FFF2-40B4-BE49-F238E27FC236}">
                <a16:creationId xmlns:a16="http://schemas.microsoft.com/office/drawing/2014/main" id="{5F113D31-741F-E44F-9550-959821DF6921}"/>
              </a:ext>
            </a:extLst>
          </p:cNvPr>
          <p:cNvPicPr>
            <a:picLocks noChangeAspect="1"/>
          </p:cNvPicPr>
          <p:nvPr/>
        </p:nvPicPr>
        <p:blipFill>
          <a:blip r:embed="rId2"/>
          <a:stretch>
            <a:fillRect/>
          </a:stretch>
        </p:blipFill>
        <p:spPr>
          <a:xfrm>
            <a:off x="793487" y="1478654"/>
            <a:ext cx="7557025" cy="4753494"/>
          </a:xfrm>
          <a:prstGeom prst="rect">
            <a:avLst/>
          </a:prstGeom>
        </p:spPr>
      </p:pic>
    </p:spTree>
    <p:extLst>
      <p:ext uri="{BB962C8B-B14F-4D97-AF65-F5344CB8AC3E}">
        <p14:creationId xmlns:p14="http://schemas.microsoft.com/office/powerpoint/2010/main" val="73443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73A5-6F20-5443-9B60-75D679DBD43A}"/>
              </a:ext>
            </a:extLst>
          </p:cNvPr>
          <p:cNvSpPr>
            <a:spLocks noGrp="1"/>
          </p:cNvSpPr>
          <p:nvPr>
            <p:ph type="title"/>
          </p:nvPr>
        </p:nvSpPr>
        <p:spPr/>
        <p:txBody>
          <a:bodyPr/>
          <a:lstStyle/>
          <a:p>
            <a:r>
              <a:rPr lang="en-US" dirty="0"/>
              <a:t>Why do we model?</a:t>
            </a:r>
          </a:p>
        </p:txBody>
      </p:sp>
      <p:sp>
        <p:nvSpPr>
          <p:cNvPr id="3" name="Content Placeholder 2">
            <a:extLst>
              <a:ext uri="{FF2B5EF4-FFF2-40B4-BE49-F238E27FC236}">
                <a16:creationId xmlns:a16="http://schemas.microsoft.com/office/drawing/2014/main" id="{F54D1527-9F72-464B-B9CB-0090C925FF85}"/>
              </a:ext>
            </a:extLst>
          </p:cNvPr>
          <p:cNvSpPr>
            <a:spLocks noGrp="1"/>
          </p:cNvSpPr>
          <p:nvPr>
            <p:ph idx="1"/>
          </p:nvPr>
        </p:nvSpPr>
        <p:spPr/>
        <p:txBody>
          <a:bodyPr/>
          <a:lstStyle/>
          <a:p>
            <a:r>
              <a:rPr lang="en-US" dirty="0"/>
              <a:t>Define the purpose</a:t>
            </a:r>
          </a:p>
          <a:p>
            <a:endParaRPr lang="en-US" dirty="0"/>
          </a:p>
        </p:txBody>
      </p:sp>
      <p:pic>
        <p:nvPicPr>
          <p:cNvPr id="4" name="Picture 3">
            <a:extLst>
              <a:ext uri="{FF2B5EF4-FFF2-40B4-BE49-F238E27FC236}">
                <a16:creationId xmlns:a16="http://schemas.microsoft.com/office/drawing/2014/main" id="{BEC3E6D2-D80B-FE4D-8FC5-061730BDDBB3}"/>
              </a:ext>
            </a:extLst>
          </p:cNvPr>
          <p:cNvPicPr>
            <a:picLocks noChangeAspect="1"/>
          </p:cNvPicPr>
          <p:nvPr/>
        </p:nvPicPr>
        <p:blipFill>
          <a:blip r:embed="rId2"/>
          <a:stretch>
            <a:fillRect/>
          </a:stretch>
        </p:blipFill>
        <p:spPr>
          <a:xfrm>
            <a:off x="415636" y="2543867"/>
            <a:ext cx="8312727" cy="2914853"/>
          </a:xfrm>
          <a:prstGeom prst="rect">
            <a:avLst/>
          </a:prstGeom>
        </p:spPr>
      </p:pic>
    </p:spTree>
    <p:extLst>
      <p:ext uri="{BB962C8B-B14F-4D97-AF65-F5344CB8AC3E}">
        <p14:creationId xmlns:p14="http://schemas.microsoft.com/office/powerpoint/2010/main" val="3179490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A14F7E-A4C9-B843-B93A-5102E487B7F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8D7F129-C928-5846-9F60-A705DC37B4E7}"/>
              </a:ext>
            </a:extLst>
          </p:cNvPr>
          <p:cNvPicPr>
            <a:picLocks noChangeAspect="1"/>
          </p:cNvPicPr>
          <p:nvPr/>
        </p:nvPicPr>
        <p:blipFill>
          <a:blip r:embed="rId2"/>
          <a:stretch>
            <a:fillRect/>
          </a:stretch>
        </p:blipFill>
        <p:spPr>
          <a:xfrm>
            <a:off x="1606378" y="311728"/>
            <a:ext cx="5931244" cy="6234545"/>
          </a:xfrm>
          <a:prstGeom prst="rect">
            <a:avLst/>
          </a:prstGeom>
        </p:spPr>
      </p:pic>
    </p:spTree>
    <p:extLst>
      <p:ext uri="{BB962C8B-B14F-4D97-AF65-F5344CB8AC3E}">
        <p14:creationId xmlns:p14="http://schemas.microsoft.com/office/powerpoint/2010/main" val="291399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896AA1-0435-664E-B6DB-E373610AD74F}"/>
              </a:ext>
            </a:extLst>
          </p:cNvPr>
          <p:cNvSpPr>
            <a:spLocks noGrp="1"/>
          </p:cNvSpPr>
          <p:nvPr>
            <p:ph type="title"/>
          </p:nvPr>
        </p:nvSpPr>
        <p:spPr/>
        <p:txBody>
          <a:bodyPr/>
          <a:lstStyle/>
          <a:p>
            <a:r>
              <a:rPr lang="en-US" dirty="0"/>
              <a:t>2. Conceptual Model</a:t>
            </a:r>
          </a:p>
        </p:txBody>
      </p:sp>
      <p:sp>
        <p:nvSpPr>
          <p:cNvPr id="5" name="Text Placeholder 4">
            <a:extLst>
              <a:ext uri="{FF2B5EF4-FFF2-40B4-BE49-F238E27FC236}">
                <a16:creationId xmlns:a16="http://schemas.microsoft.com/office/drawing/2014/main" id="{D0F60E7E-6FE1-5645-B7B1-D78531ED7A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90449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{138C1262-0820-954D-8DBF-E335E7CEED50}tf10001061</Template>
  <TotalTime>3083</TotalTime>
  <Words>1767</Words>
  <Application>Microsoft Macintosh PowerPoint</Application>
  <PresentationFormat>Letter Paper (8.5x11 in)</PresentationFormat>
  <Paragraphs>169</Paragraphs>
  <Slides>64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The Modeling Process</vt:lpstr>
      <vt:lpstr>What is a model?</vt:lpstr>
      <vt:lpstr>Recommended Reading</vt:lpstr>
      <vt:lpstr>Workflow</vt:lpstr>
      <vt:lpstr>Guidelines</vt:lpstr>
      <vt:lpstr>1. Define Purpose</vt:lpstr>
      <vt:lpstr>Why do we model?</vt:lpstr>
      <vt:lpstr>PowerPoint Presentation</vt:lpstr>
      <vt:lpstr>2. Conceptual Model</vt:lpstr>
      <vt:lpstr>Conceptual Model</vt:lpstr>
      <vt:lpstr>Biscayne Aquifer</vt:lpstr>
      <vt:lpstr>PowerPoint Presentation</vt:lpstr>
      <vt:lpstr>PowerPoint Presentation</vt:lpstr>
      <vt:lpstr>PowerPoint Presentation</vt:lpstr>
      <vt:lpstr>Conceptual Model</vt:lpstr>
      <vt:lpstr>PowerPoint Presentation</vt:lpstr>
      <vt:lpstr>3. Mathematical Model</vt:lpstr>
      <vt:lpstr>Mathematical Model</vt:lpstr>
      <vt:lpstr>Solving the Mathematical Model</vt:lpstr>
      <vt:lpstr>Solving the Mathematical Model</vt:lpstr>
      <vt:lpstr>PowerPoint Presentation</vt:lpstr>
      <vt:lpstr>PowerPoint Presentation</vt:lpstr>
      <vt:lpstr>PowerPoint Presentation</vt:lpstr>
      <vt:lpstr>Code Selection</vt:lpstr>
      <vt:lpstr>4. Model Design</vt:lpstr>
      <vt:lpstr>Dimensionality</vt:lpstr>
      <vt:lpstr>PowerPoint Presentation</vt:lpstr>
      <vt:lpstr>2D or 3D?</vt:lpstr>
      <vt:lpstr>Scale</vt:lpstr>
      <vt:lpstr>Discretization</vt:lpstr>
      <vt:lpstr>Model Grid</vt:lpstr>
      <vt:lpstr>Cross Section</vt:lpstr>
      <vt:lpstr>Resolution</vt:lpstr>
      <vt:lpstr>Layering</vt:lpstr>
      <vt:lpstr>Boundary Conditions</vt:lpstr>
      <vt:lpstr>MODFLOW Boundary Conditions</vt:lpstr>
      <vt:lpstr>PowerPoint Presentation</vt:lpstr>
      <vt:lpstr>Parameter Assignment</vt:lpstr>
      <vt:lpstr>Parameter Assignment</vt:lpstr>
      <vt:lpstr>Parameter Assignment</vt:lpstr>
      <vt:lpstr>PowerPoint Presentation</vt:lpstr>
      <vt:lpstr>Temporal Considerations</vt:lpstr>
      <vt:lpstr>Temporal Discretization</vt:lpstr>
      <vt:lpstr>PowerPoint Presentation</vt:lpstr>
      <vt:lpstr>PowerPoint Presentation</vt:lpstr>
      <vt:lpstr>Transient Solution</vt:lpstr>
      <vt:lpstr>5. Calibration</vt:lpstr>
      <vt:lpstr>Calibration</vt:lpstr>
      <vt:lpstr>PowerPoint Presentation</vt:lpstr>
      <vt:lpstr>PowerPoint Presentation</vt:lpstr>
      <vt:lpstr>PowerPoint Presentation</vt:lpstr>
      <vt:lpstr>PowerPoint Presentation</vt:lpstr>
      <vt:lpstr>PowerPoint Presentation</vt:lpstr>
      <vt:lpstr>PowerPoint Presentation</vt:lpstr>
      <vt:lpstr>6. Forecasting, and  7. Uncertainty Analysis</vt:lpstr>
      <vt:lpstr>Forecasting</vt:lpstr>
      <vt:lpstr>Forecast First?</vt:lpstr>
      <vt:lpstr>PowerPoint Presentation</vt:lpstr>
      <vt:lpstr>PowerPoint Presentation</vt:lpstr>
      <vt:lpstr>8. Document</vt:lpstr>
      <vt:lpstr>Wrapping it all up…</vt:lpstr>
      <vt:lpstr>Modeling Report</vt:lpstr>
      <vt:lpstr>PowerPoint Presentation</vt:lpstr>
      <vt:lpstr>Model Archives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Groundwater Flow and Solute Transport Modeling</dc:title>
  <dc:creator>Langevin, Christian D</dc:creator>
  <cp:lastModifiedBy>Langevin, Christian D</cp:lastModifiedBy>
  <cp:revision>57</cp:revision>
  <dcterms:created xsi:type="dcterms:W3CDTF">2018-08-07T12:28:22Z</dcterms:created>
  <dcterms:modified xsi:type="dcterms:W3CDTF">2018-08-16T14:27:45Z</dcterms:modified>
</cp:coreProperties>
</file>